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5"/>
  </p:notesMasterIdLst>
  <p:sldIdLst>
    <p:sldId id="256" r:id="rId2"/>
    <p:sldId id="258" r:id="rId3"/>
    <p:sldId id="261" r:id="rId4"/>
    <p:sldId id="262" r:id="rId5"/>
    <p:sldId id="259" r:id="rId6"/>
    <p:sldId id="265" r:id="rId7"/>
    <p:sldId id="263" r:id="rId8"/>
    <p:sldId id="267" r:id="rId9"/>
    <p:sldId id="268" r:id="rId10"/>
    <p:sldId id="269" r:id="rId11"/>
    <p:sldId id="264"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6"/>
    <p:restoredTop sz="94729"/>
  </p:normalViewPr>
  <p:slideViewPr>
    <p:cSldViewPr snapToGrid="0" snapToObjects="1">
      <p:cViewPr varScale="1">
        <p:scale>
          <a:sx n="115" d="100"/>
          <a:sy n="115" d="100"/>
        </p:scale>
        <p:origin x="2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77DEC-AAA6-6344-9B61-77B1F76A77A1}" type="datetimeFigureOut">
              <a:rPr lang="en-US" smtClean="0"/>
              <a:t>1/30/18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B9D75-8114-2E45-AA64-E0794FAD1A56}" type="slidenum">
              <a:rPr lang="en-US" smtClean="0"/>
              <a:t>‹#›</a:t>
            </a:fld>
            <a:endParaRPr lang="en-US"/>
          </a:p>
        </p:txBody>
      </p:sp>
    </p:spTree>
    <p:extLst>
      <p:ext uri="{BB962C8B-B14F-4D97-AF65-F5344CB8AC3E}">
        <p14:creationId xmlns:p14="http://schemas.microsoft.com/office/powerpoint/2010/main" val="105682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05429" y="1913425"/>
            <a:ext cx="3533140" cy="1015663"/>
          </a:xfrm>
          <a:prstGeom prst="rect">
            <a:avLst/>
          </a:prstGeom>
        </p:spPr>
        <p:txBody>
          <a:bodyPr wrap="square" lIns="0" tIns="0" rIns="0" bIns="0">
            <a:spAutoFit/>
          </a:bodyPr>
          <a:lstStyle>
            <a:lvl1pPr>
              <a:defRPr sz="6600" b="0" i="0">
                <a:solidFill>
                  <a:schemeClr val="bg1"/>
                </a:solidFill>
                <a:latin typeface="Avenir Next" charset="0"/>
                <a:ea typeface="Avenir Next" charset="0"/>
                <a:cs typeface="Avenir Next" charset="0"/>
              </a:defRPr>
            </a:lvl1pPr>
          </a:lstStyle>
          <a:p>
            <a:r>
              <a:rPr lang="en-US"/>
              <a:t>Click to edit Master title style</a:t>
            </a:r>
            <a:endParaRPr lang="en-US" dirty="0"/>
          </a:p>
        </p:txBody>
      </p:sp>
      <p:sp>
        <p:nvSpPr>
          <p:cNvPr id="3" name="Holder 3"/>
          <p:cNvSpPr>
            <a:spLocks noGrp="1"/>
          </p:cNvSpPr>
          <p:nvPr>
            <p:ph type="subTitle" idx="4"/>
          </p:nvPr>
        </p:nvSpPr>
        <p:spPr>
          <a:xfrm>
            <a:off x="2127949" y="4940707"/>
            <a:ext cx="4739195" cy="507831"/>
          </a:xfrm>
          <a:prstGeom prst="rect">
            <a:avLst/>
          </a:prstGeom>
        </p:spPr>
        <p:txBody>
          <a:bodyPr wrap="square" lIns="0" tIns="0" rIns="0" bIns="0">
            <a:spAutoFit/>
          </a:bodyPr>
          <a:lstStyle>
            <a:lvl1pPr>
              <a:defRPr sz="3300" b="0" i="0">
                <a:solidFill>
                  <a:schemeClr val="bg1"/>
                </a:solidFill>
                <a:latin typeface="Avenir Next" charset="0"/>
                <a:ea typeface="Avenir Next" charset="0"/>
                <a:cs typeface="Avenir Next" charset="0"/>
              </a:defRPr>
            </a:lvl1pPr>
          </a:lstStyle>
          <a:p>
            <a:r>
              <a:rPr lang="en-US"/>
              <a:t>Click to edit Master subtitle style</a:t>
            </a:r>
            <a:endParaRPr lang="en-US" dirty="0"/>
          </a:p>
        </p:txBody>
      </p:sp>
      <p:sp>
        <p:nvSpPr>
          <p:cNvPr id="20" name="bk object 17"/>
          <p:cNvSpPr/>
          <p:nvPr userDrawn="1"/>
        </p:nvSpPr>
        <p:spPr>
          <a:xfrm>
            <a:off x="6338569" y="6170685"/>
            <a:ext cx="2469652" cy="587303"/>
          </a:xfrm>
          <a:prstGeom prst="rect">
            <a:avLst/>
          </a:prstGeom>
          <a:blipFill>
            <a:blip r:embed="rId2" cstate="print"/>
            <a:stretch>
              <a:fillRect/>
            </a:stretch>
          </a:blipFill>
        </p:spPr>
        <p:txBody>
          <a:bodyPr wrap="square" lIns="0" tIns="0" rIns="0" bIns="0" rtlCol="0"/>
          <a:lstStyle/>
          <a:p>
            <a:endParaRPr sz="13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alphaModFix amt="75000"/>
            <a:lum/>
            <a:extLst>
              <a:ext uri="{BEBA8EAE-BF5A-486C-A8C5-ECC9F3942E4B}">
                <a14:imgProps xmlns:a14="http://schemas.microsoft.com/office/drawing/2010/main">
                  <a14:imgLayer r:embed="rId3">
                    <a14:imgEffect>
                      <a14:brightnessContrast bright="-18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066" y="273812"/>
            <a:ext cx="8186738" cy="695960"/>
          </a:xfrm>
        </p:spPr>
        <p:txBody>
          <a:bodyPr/>
          <a:lstStyle>
            <a:lvl1pPr>
              <a:defRPr>
                <a:solidFill>
                  <a:schemeClr val="tx1"/>
                </a:solidFill>
                <a:latin typeface="Avenir Next" charset="0"/>
                <a:ea typeface="Avenir Next" charset="0"/>
                <a:cs typeface="Avenir Next"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525066" y="1485900"/>
            <a:ext cx="8186738" cy="4600575"/>
          </a:xfrm>
          <a:prstGeom prst="rect">
            <a:avLst/>
          </a:prstGeom>
        </p:spPr>
        <p:txBody>
          <a:bodyPr anchor="ctr"/>
          <a:lstStyle>
            <a:lvl1pPr marL="285750" indent="-285750">
              <a:buFont typeface="Arial" charset="0"/>
              <a:buChar char="•"/>
              <a:defRPr sz="4400">
                <a:solidFill>
                  <a:schemeClr val="tx1"/>
                </a:solidFill>
                <a:latin typeface="Avenir Next" charset="0"/>
                <a:ea typeface="Avenir Next" charset="0"/>
                <a:cs typeface="Avenir Next" charset="0"/>
              </a:defRPr>
            </a:lvl1pPr>
            <a:lvl2pPr>
              <a:defRPr>
                <a:latin typeface="Avenir Next" charset="0"/>
                <a:ea typeface="Avenir Next" charset="0"/>
                <a:cs typeface="Avenir Next" charset="0"/>
              </a:defRPr>
            </a:lvl2pPr>
            <a:lvl3pPr>
              <a:defRPr>
                <a:latin typeface="Avenir Next" charset="0"/>
                <a:ea typeface="Avenir Next" charset="0"/>
                <a:cs typeface="Avenir Next" charset="0"/>
              </a:defRPr>
            </a:lvl3pPr>
            <a:lvl4pPr>
              <a:defRPr>
                <a:latin typeface="Avenir Next" charset="0"/>
                <a:ea typeface="Avenir Next" charset="0"/>
                <a:cs typeface="Avenir Next" charset="0"/>
              </a:defRPr>
            </a:lvl4pPr>
            <a:lvl5pPr>
              <a:defRPr>
                <a:latin typeface="Avenir Next" charset="0"/>
                <a:ea typeface="Avenir Next" charset="0"/>
                <a:cs typeface="Avenir Next" charset="0"/>
              </a:defRPr>
            </a:lvl5pPr>
          </a:lstStyle>
          <a:p>
            <a:pPr lvl="0"/>
            <a:r>
              <a:rPr lang="en-US"/>
              <a:t>Edit Master text styles</a:t>
            </a:r>
          </a:p>
        </p:txBody>
      </p:sp>
      <p:sp>
        <p:nvSpPr>
          <p:cNvPr id="6" name="bk object 17"/>
          <p:cNvSpPr/>
          <p:nvPr userDrawn="1"/>
        </p:nvSpPr>
        <p:spPr>
          <a:xfrm>
            <a:off x="6217149" y="6194497"/>
            <a:ext cx="2469652" cy="587303"/>
          </a:xfrm>
          <a:prstGeom prst="rect">
            <a:avLst/>
          </a:prstGeom>
          <a:blipFill>
            <a:blip r:embed="rId4"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71276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5" name="karsten-wurth-inf1783-107694.jpg" descr="karsten-wurth-inf1783-107694.jpg"/>
          <p:cNvPicPr>
            <a:picLocks noChangeAspect="1"/>
          </p:cNvPicPr>
          <p:nvPr userDrawn="1"/>
        </p:nvPicPr>
        <p:blipFill>
          <a:blip r:embed="rId2">
            <a:alphaModFix amt="10169"/>
            <a:extLst/>
          </a:blip>
          <a:stretch>
            <a:fillRect/>
          </a:stretch>
        </p:blipFill>
        <p:spPr>
          <a:xfrm>
            <a:off x="0" y="0"/>
            <a:ext cx="9144000" cy="6858000"/>
          </a:xfrm>
          <a:prstGeom prst="rect">
            <a:avLst/>
          </a:prstGeom>
          <a:solidFill>
            <a:schemeClr val="tx1">
              <a:lumMod val="65000"/>
              <a:lumOff val="35000"/>
              <a:alpha val="75000"/>
            </a:schemeClr>
          </a:solidFill>
          <a:ln w="12700">
            <a:miter lim="400000"/>
          </a:ln>
        </p:spPr>
      </p:pic>
      <p:sp>
        <p:nvSpPr>
          <p:cNvPr id="2" name="Title 1"/>
          <p:cNvSpPr>
            <a:spLocks noGrp="1"/>
          </p:cNvSpPr>
          <p:nvPr>
            <p:ph type="title"/>
          </p:nvPr>
        </p:nvSpPr>
        <p:spPr>
          <a:xfrm>
            <a:off x="525066" y="273812"/>
            <a:ext cx="8186738" cy="695960"/>
          </a:xfrm>
        </p:spPr>
        <p:txBody>
          <a:bodyPr/>
          <a:lstStyle>
            <a:lvl1pPr>
              <a:defRPr>
                <a:latin typeface="Avenir Next" charset="0"/>
                <a:ea typeface="Avenir Next" charset="0"/>
                <a:cs typeface="Avenir Next"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525066" y="1485900"/>
            <a:ext cx="8186738" cy="4600575"/>
          </a:xfrm>
          <a:prstGeom prst="rect">
            <a:avLst/>
          </a:prstGeom>
        </p:spPr>
        <p:txBody>
          <a:bodyPr anchor="ctr"/>
          <a:lstStyle>
            <a:lvl1pPr marL="571500" indent="-571500">
              <a:buFont typeface="Arial" charset="0"/>
              <a:buChar char="•"/>
              <a:defRPr sz="4400">
                <a:solidFill>
                  <a:schemeClr val="bg1"/>
                </a:solidFill>
                <a:latin typeface="Avenir Next" charset="0"/>
                <a:ea typeface="Avenir Next" charset="0"/>
                <a:cs typeface="Avenir Next" charset="0"/>
              </a:defRPr>
            </a:lvl1pPr>
            <a:lvl2pPr marL="914400" indent="-571500">
              <a:buFont typeface="Arial" charset="0"/>
              <a:buChar char="•"/>
              <a:defRPr sz="4400">
                <a:solidFill>
                  <a:schemeClr val="bg1"/>
                </a:solidFill>
                <a:latin typeface="Avenir Next" charset="0"/>
                <a:ea typeface="Avenir Next" charset="0"/>
                <a:cs typeface="Avenir Next" charset="0"/>
              </a:defRPr>
            </a:lvl2pPr>
            <a:lvl3pPr marL="1257300" indent="-571500">
              <a:buFont typeface="Arial" charset="0"/>
              <a:buChar char="•"/>
              <a:defRPr sz="4400">
                <a:solidFill>
                  <a:schemeClr val="bg1"/>
                </a:solidFill>
                <a:latin typeface="Avenir Next" charset="0"/>
                <a:ea typeface="Avenir Next" charset="0"/>
                <a:cs typeface="Avenir Next" charset="0"/>
              </a:defRPr>
            </a:lvl3pPr>
            <a:lvl4pPr marL="1600200" indent="-571500">
              <a:buFont typeface="Arial" charset="0"/>
              <a:buChar char="•"/>
              <a:defRPr sz="4400">
                <a:solidFill>
                  <a:schemeClr val="bg1"/>
                </a:solidFill>
                <a:latin typeface="Avenir Next" charset="0"/>
                <a:ea typeface="Avenir Next" charset="0"/>
                <a:cs typeface="Avenir Next" charset="0"/>
              </a:defRPr>
            </a:lvl4pPr>
            <a:lvl5pPr marL="1943100" indent="-571500">
              <a:buFont typeface="Arial" charset="0"/>
              <a:buChar char="•"/>
              <a:defRPr sz="4400">
                <a:solidFill>
                  <a:schemeClr val="bg1"/>
                </a:solidFill>
                <a:latin typeface="Avenir Next" charset="0"/>
                <a:ea typeface="Avenir Next" charset="0"/>
                <a:cs typeface="Avenir Next" charset="0"/>
              </a:defRPr>
            </a:lvl5pPr>
          </a:lstStyle>
          <a:p>
            <a:pPr lvl="0"/>
            <a:r>
              <a:rPr lang="en-US"/>
              <a:t>Edit Master text styles</a:t>
            </a:r>
          </a:p>
        </p:txBody>
      </p:sp>
      <p:sp>
        <p:nvSpPr>
          <p:cNvPr id="6" name="bk object 17"/>
          <p:cNvSpPr/>
          <p:nvPr userDrawn="1"/>
        </p:nvSpPr>
        <p:spPr>
          <a:xfrm>
            <a:off x="6217149" y="6194497"/>
            <a:ext cx="2469652" cy="587303"/>
          </a:xfrm>
          <a:prstGeom prst="rect">
            <a:avLst/>
          </a:prstGeom>
          <a:blipFill>
            <a:blip r:embed="rId3" cstate="print"/>
            <a:stretch>
              <a:fillRect/>
            </a:stretch>
          </a:blipFill>
        </p:spPr>
        <p:txBody>
          <a:bodyPr wrap="square" lIns="0" tIns="0" rIns="0" bIns="0" rtlCol="0"/>
          <a:lstStyle/>
          <a:p>
            <a:endParaRPr sz="135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22262A"/>
          </a:solidFill>
        </p:spPr>
        <p:txBody>
          <a:bodyPr wrap="square" lIns="0" tIns="0" rIns="0" bIns="0" rtlCol="0"/>
          <a:lstStyle/>
          <a:p>
            <a:endParaRPr sz="1350"/>
          </a:p>
        </p:txBody>
      </p:sp>
      <p:sp>
        <p:nvSpPr>
          <p:cNvPr id="17" name="bk object 17"/>
          <p:cNvSpPr/>
          <p:nvPr/>
        </p:nvSpPr>
        <p:spPr>
          <a:xfrm>
            <a:off x="6217149" y="6194497"/>
            <a:ext cx="2469652" cy="587303"/>
          </a:xfrm>
          <a:prstGeom prst="rect">
            <a:avLst/>
          </a:prstGeom>
          <a:blipFill>
            <a:blip r:embed="rId6" cstate="print"/>
            <a:stretch>
              <a:fillRect/>
            </a:stretch>
          </a:blipFill>
        </p:spPr>
        <p:txBody>
          <a:bodyPr wrap="square" lIns="0" tIns="0" rIns="0" bIns="0" rtlCol="0"/>
          <a:lstStyle/>
          <a:p>
            <a:endParaRPr sz="1350"/>
          </a:p>
        </p:txBody>
      </p:sp>
      <p:sp>
        <p:nvSpPr>
          <p:cNvPr id="18" name="bk object 18"/>
          <p:cNvSpPr/>
          <p:nvPr/>
        </p:nvSpPr>
        <p:spPr>
          <a:xfrm>
            <a:off x="457200" y="1219200"/>
            <a:ext cx="8229600" cy="0"/>
          </a:xfrm>
          <a:custGeom>
            <a:avLst/>
            <a:gdLst/>
            <a:ahLst/>
            <a:cxnLst/>
            <a:rect l="l" t="t" r="r" b="b"/>
            <a:pathLst>
              <a:path w="8229600">
                <a:moveTo>
                  <a:pt x="0" y="0"/>
                </a:moveTo>
                <a:lnTo>
                  <a:pt x="8229600" y="1"/>
                </a:lnTo>
              </a:path>
            </a:pathLst>
          </a:custGeom>
          <a:ln w="19050">
            <a:solidFill>
              <a:srgbClr val="004D69"/>
            </a:solidFill>
          </a:ln>
        </p:spPr>
        <p:txBody>
          <a:bodyPr wrap="square" lIns="0" tIns="0" rIns="0" bIns="0" rtlCol="0"/>
          <a:lstStyle/>
          <a:p>
            <a:endParaRPr sz="1350"/>
          </a:p>
        </p:txBody>
      </p:sp>
      <p:sp>
        <p:nvSpPr>
          <p:cNvPr id="2" name="Holder 2"/>
          <p:cNvSpPr>
            <a:spLocks noGrp="1"/>
          </p:cNvSpPr>
          <p:nvPr>
            <p:ph type="title"/>
          </p:nvPr>
        </p:nvSpPr>
        <p:spPr>
          <a:xfrm>
            <a:off x="3317876" y="273812"/>
            <a:ext cx="2508250" cy="695960"/>
          </a:xfrm>
          <a:prstGeom prst="rect">
            <a:avLst/>
          </a:prstGeom>
        </p:spPr>
        <p:txBody>
          <a:bodyPr wrap="square" lIns="0" tIns="0" rIns="0" bIns="0">
            <a:spAutoFit/>
          </a:bodyPr>
          <a:lstStyle>
            <a:lvl1pPr>
              <a:defRPr sz="4400" b="0" i="0">
                <a:solidFill>
                  <a:schemeClr val="bg1"/>
                </a:solidFill>
                <a:latin typeface="Arial"/>
                <a:cs typeface="Arial"/>
              </a:defRPr>
            </a:lvl1pPr>
          </a:lstStyle>
          <a:p>
            <a:endParaRPr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775111"/>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Lst>
  <p:txStyles>
    <p:titleStyle>
      <a:lvl1pPr eaLnBrk="1" hangingPunct="1">
        <a:defRPr>
          <a:latin typeface="Avenir Next" charset="0"/>
          <a:ea typeface="Avenir Next" charset="0"/>
          <a:cs typeface="Avenir Next" charset="0"/>
        </a:defRPr>
      </a:lvl1pPr>
    </p:titleStyle>
    <p:body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okartlabs.atlassian.net/browse/MRETSDEVOP/fixforversion/10025"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rets.org/change-request-form/" TargetMode="Externa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gokartlabs.atlassian.net/browse/MRETSDEVOP/fixforversion/10025"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gokartlabs.atlassian.net/browse/MRETSDEVOP/fixforversion/10025"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gokartlabs.atlassian.net/browse/MRETSDEVOP/fixforversion/10025"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0607" y="1182825"/>
            <a:ext cx="4293393" cy="3693319"/>
          </a:xfrm>
          <a:noFill/>
        </p:spPr>
        <p:txBody>
          <a:bodyPr/>
          <a:lstStyle/>
          <a:p>
            <a:r>
              <a:rPr lang="en-US" sz="4800" b="1" dirty="0"/>
              <a:t>M-RETS Subscriber &amp; Regulator Group Meeting</a:t>
            </a:r>
            <a:endParaRPr lang="en-US" sz="3600" b="1" dirty="0">
              <a:latin typeface="Avenir Next" charset="0"/>
              <a:ea typeface="Avenir Next" charset="0"/>
              <a:cs typeface="Avenir Next" charset="0"/>
            </a:endParaRPr>
          </a:p>
        </p:txBody>
      </p:sp>
      <p:sp>
        <p:nvSpPr>
          <p:cNvPr id="3" name="Subtitle 2"/>
          <p:cNvSpPr>
            <a:spLocks noGrp="1"/>
          </p:cNvSpPr>
          <p:nvPr>
            <p:ph type="subTitle" idx="4"/>
          </p:nvPr>
        </p:nvSpPr>
        <p:spPr>
          <a:xfrm>
            <a:off x="4700588" y="5047046"/>
            <a:ext cx="4443412" cy="276999"/>
          </a:xfrm>
          <a:noFill/>
        </p:spPr>
        <p:txBody>
          <a:bodyPr/>
          <a:lstStyle/>
          <a:p>
            <a:pPr algn="ctr"/>
            <a:r>
              <a:rPr lang="en-US" sz="1800" b="1" dirty="0"/>
              <a:t>January 30, 2018 2:00-3:00 p.m. CST</a:t>
            </a:r>
            <a:endParaRPr lang="en-US" sz="1800" dirty="0">
              <a:latin typeface="Avenir Next" charset="0"/>
              <a:ea typeface="Avenir Next" charset="0"/>
              <a:cs typeface="Avenir Next" charset="0"/>
            </a:endParaRPr>
          </a:p>
        </p:txBody>
      </p:sp>
    </p:spTree>
    <p:extLst>
      <p:ext uri="{BB962C8B-B14F-4D97-AF65-F5344CB8AC3E}">
        <p14:creationId xmlns:p14="http://schemas.microsoft.com/office/powerpoint/2010/main" val="32870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191D-4D1E-9A49-99B1-473231451CE8}"/>
              </a:ext>
            </a:extLst>
          </p:cNvPr>
          <p:cNvSpPr>
            <a:spLocks noGrp="1"/>
          </p:cNvSpPr>
          <p:nvPr>
            <p:ph type="title"/>
          </p:nvPr>
        </p:nvSpPr>
        <p:spPr>
          <a:xfrm>
            <a:off x="525066" y="273812"/>
            <a:ext cx="8186738" cy="553998"/>
          </a:xfrm>
        </p:spPr>
        <p:txBody>
          <a:bodyPr/>
          <a:lstStyle/>
          <a:p>
            <a:r>
              <a:rPr lang="en-US" sz="3600" dirty="0"/>
              <a:t>Release Plans – Compliance Season</a:t>
            </a:r>
          </a:p>
        </p:txBody>
      </p:sp>
      <p:sp>
        <p:nvSpPr>
          <p:cNvPr id="3" name="Content Placeholder 2">
            <a:extLst>
              <a:ext uri="{FF2B5EF4-FFF2-40B4-BE49-F238E27FC236}">
                <a16:creationId xmlns:a16="http://schemas.microsoft.com/office/drawing/2014/main" id="{3642E301-4B72-D94B-AD4F-EDBBA18EA12E}"/>
              </a:ext>
            </a:extLst>
          </p:cNvPr>
          <p:cNvSpPr>
            <a:spLocks noGrp="1"/>
          </p:cNvSpPr>
          <p:nvPr>
            <p:ph sz="quarter" idx="10"/>
          </p:nvPr>
        </p:nvSpPr>
        <p:spPr>
          <a:xfrm>
            <a:off x="525066" y="969772"/>
            <a:ext cx="8186738" cy="5116703"/>
          </a:xfrm>
          <a:ln>
            <a:solidFill>
              <a:schemeClr val="bg1"/>
            </a:solidFill>
          </a:ln>
        </p:spPr>
        <p:txBody>
          <a:bodyPr>
            <a:normAutofit fontScale="92500"/>
          </a:bodyPr>
          <a:lstStyle/>
          <a:p>
            <a:pPr marL="0" indent="0">
              <a:buNone/>
            </a:pPr>
            <a:r>
              <a:rPr lang="en-US" u="sng" dirty="0">
                <a:hlinkClick r:id="rId2"/>
              </a:rPr>
              <a:t>Version 1.</a:t>
            </a:r>
            <a:r>
              <a:rPr lang="en-US" u="sng" dirty="0"/>
              <a:t>3.2 </a:t>
            </a:r>
            <a:r>
              <a:rPr lang="en-US" dirty="0"/>
              <a:t>- 03/1/2018</a:t>
            </a:r>
          </a:p>
          <a:p>
            <a:r>
              <a:rPr lang="en-US" dirty="0"/>
              <a:t>Reports</a:t>
            </a:r>
          </a:p>
          <a:p>
            <a:pPr lvl="1"/>
            <a:r>
              <a:rPr lang="en-US" dirty="0"/>
              <a:t>UI views for all currently available CSV-based reports</a:t>
            </a:r>
          </a:p>
          <a:p>
            <a:pPr lvl="1"/>
            <a:r>
              <a:rPr lang="en-US" dirty="0"/>
              <a:t>REC Batch specific reports</a:t>
            </a:r>
          </a:p>
          <a:p>
            <a:pPr lvl="1"/>
            <a:r>
              <a:rPr lang="en-US" dirty="0"/>
              <a:t>Include Notes field in Reports</a:t>
            </a:r>
          </a:p>
          <a:p>
            <a:pPr lvl="1"/>
            <a:r>
              <a:rPr lang="en-US" dirty="0"/>
              <a:t>Include Retirement Notes in CSVs</a:t>
            </a:r>
          </a:p>
        </p:txBody>
      </p:sp>
    </p:spTree>
    <p:extLst>
      <p:ext uri="{BB962C8B-B14F-4D97-AF65-F5344CB8AC3E}">
        <p14:creationId xmlns:p14="http://schemas.microsoft.com/office/powerpoint/2010/main" val="316674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191D-4D1E-9A49-99B1-473231451CE8}"/>
              </a:ext>
            </a:extLst>
          </p:cNvPr>
          <p:cNvSpPr>
            <a:spLocks noGrp="1"/>
          </p:cNvSpPr>
          <p:nvPr>
            <p:ph type="title"/>
          </p:nvPr>
        </p:nvSpPr>
        <p:spPr>
          <a:xfrm>
            <a:off x="525066" y="273812"/>
            <a:ext cx="8186738" cy="553998"/>
          </a:xfrm>
        </p:spPr>
        <p:txBody>
          <a:bodyPr/>
          <a:lstStyle/>
          <a:p>
            <a:r>
              <a:rPr lang="en-US" sz="3600" dirty="0"/>
              <a:t>Release Plans – Post Compliance</a:t>
            </a:r>
          </a:p>
        </p:txBody>
      </p:sp>
      <p:sp>
        <p:nvSpPr>
          <p:cNvPr id="3" name="Content Placeholder 2">
            <a:extLst>
              <a:ext uri="{FF2B5EF4-FFF2-40B4-BE49-F238E27FC236}">
                <a16:creationId xmlns:a16="http://schemas.microsoft.com/office/drawing/2014/main" id="{3642E301-4B72-D94B-AD4F-EDBBA18EA12E}"/>
              </a:ext>
            </a:extLst>
          </p:cNvPr>
          <p:cNvSpPr>
            <a:spLocks noGrp="1"/>
          </p:cNvSpPr>
          <p:nvPr>
            <p:ph sz="quarter" idx="10"/>
          </p:nvPr>
        </p:nvSpPr>
        <p:spPr>
          <a:xfrm>
            <a:off x="525066" y="969772"/>
            <a:ext cx="8186738" cy="5116703"/>
          </a:xfrm>
          <a:ln>
            <a:solidFill>
              <a:schemeClr val="bg1"/>
            </a:solidFill>
          </a:ln>
        </p:spPr>
        <p:txBody>
          <a:bodyPr>
            <a:normAutofit/>
          </a:bodyPr>
          <a:lstStyle/>
          <a:p>
            <a:r>
              <a:rPr lang="en-US"/>
              <a:t>Parity</a:t>
            </a:r>
          </a:p>
          <a:p>
            <a:r>
              <a:rPr lang="en-US" dirty="0"/>
              <a:t>Forward Transfers</a:t>
            </a:r>
          </a:p>
          <a:p>
            <a:r>
              <a:rPr lang="en-US" dirty="0"/>
              <a:t>Global Search</a:t>
            </a:r>
          </a:p>
          <a:p>
            <a:r>
              <a:rPr lang="en-US" dirty="0"/>
              <a:t>External API Integration</a:t>
            </a:r>
          </a:p>
          <a:p>
            <a:endParaRPr lang="en-US" dirty="0"/>
          </a:p>
        </p:txBody>
      </p:sp>
    </p:spTree>
    <p:extLst>
      <p:ext uri="{BB962C8B-B14F-4D97-AF65-F5344CB8AC3E}">
        <p14:creationId xmlns:p14="http://schemas.microsoft.com/office/powerpoint/2010/main" val="290276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0F88-1F13-BA47-8ECB-D75236B184F1}"/>
              </a:ext>
            </a:extLst>
          </p:cNvPr>
          <p:cNvSpPr>
            <a:spLocks noGrp="1"/>
          </p:cNvSpPr>
          <p:nvPr>
            <p:ph type="title"/>
          </p:nvPr>
        </p:nvSpPr>
        <p:spPr/>
        <p:txBody>
          <a:bodyPr/>
          <a:lstStyle/>
          <a:p>
            <a:r>
              <a:rPr lang="en-US" dirty="0"/>
              <a:t>Change Suggestion Form </a:t>
            </a:r>
          </a:p>
        </p:txBody>
      </p:sp>
      <p:sp>
        <p:nvSpPr>
          <p:cNvPr id="3" name="Content Placeholder 2">
            <a:extLst>
              <a:ext uri="{FF2B5EF4-FFF2-40B4-BE49-F238E27FC236}">
                <a16:creationId xmlns:a16="http://schemas.microsoft.com/office/drawing/2014/main" id="{1AA8287E-98E1-1D41-ABC0-A6C238532A48}"/>
              </a:ext>
            </a:extLst>
          </p:cNvPr>
          <p:cNvSpPr>
            <a:spLocks noGrp="1"/>
          </p:cNvSpPr>
          <p:nvPr>
            <p:ph sz="quarter" idx="10"/>
          </p:nvPr>
        </p:nvSpPr>
        <p:spPr>
          <a:xfrm>
            <a:off x="525066" y="1104406"/>
            <a:ext cx="8186738" cy="4982070"/>
          </a:xfrm>
        </p:spPr>
        <p:txBody>
          <a:bodyPr anchor="t">
            <a:normAutofit/>
          </a:bodyPr>
          <a:lstStyle/>
          <a:p>
            <a:pPr algn="l"/>
            <a:r>
              <a:rPr lang="en-US" sz="2800" dirty="0"/>
              <a:t>Now a google form that can be found at: </a:t>
            </a:r>
            <a:r>
              <a:rPr lang="en-US" sz="2800" dirty="0">
                <a:hlinkClick r:id="rId2"/>
              </a:rPr>
              <a:t>https://www.mrets.org/change-request-form</a:t>
            </a:r>
            <a:r>
              <a:rPr lang="en-US" sz="2800" dirty="0">
                <a:hlinkClick r:id="rId2"/>
              </a:rPr>
              <a:t>/</a:t>
            </a:r>
            <a:r>
              <a:rPr lang="en-US" sz="2800" dirty="0"/>
              <a:t> </a:t>
            </a:r>
          </a:p>
          <a:p>
            <a:pPr marL="0" indent="0" algn="l">
              <a:buNone/>
            </a:pPr>
            <a:endParaRPr lang="en-US" sz="2800" dirty="0"/>
          </a:p>
        </p:txBody>
      </p:sp>
      <p:pic>
        <p:nvPicPr>
          <p:cNvPr id="7" name="Picture 6">
            <a:extLst>
              <a:ext uri="{FF2B5EF4-FFF2-40B4-BE49-F238E27FC236}">
                <a16:creationId xmlns:a16="http://schemas.microsoft.com/office/drawing/2014/main" id="{8162ED41-F0CE-8D46-B638-D71E4060C350}"/>
              </a:ext>
            </a:extLst>
          </p:cNvPr>
          <p:cNvPicPr>
            <a:picLocks noChangeAspect="1"/>
          </p:cNvPicPr>
          <p:nvPr/>
        </p:nvPicPr>
        <p:blipFill>
          <a:blip r:embed="rId3"/>
          <a:stretch>
            <a:fillRect/>
          </a:stretch>
        </p:blipFill>
        <p:spPr>
          <a:xfrm>
            <a:off x="1178209" y="2113456"/>
            <a:ext cx="2909455" cy="2174593"/>
          </a:xfrm>
          <a:prstGeom prst="rect">
            <a:avLst/>
          </a:prstGeom>
        </p:spPr>
      </p:pic>
      <p:pic>
        <p:nvPicPr>
          <p:cNvPr id="9" name="Picture 8">
            <a:extLst>
              <a:ext uri="{FF2B5EF4-FFF2-40B4-BE49-F238E27FC236}">
                <a16:creationId xmlns:a16="http://schemas.microsoft.com/office/drawing/2014/main" id="{41E3E8DC-9CFC-7B45-BD9B-D282D8D2AF65}"/>
              </a:ext>
            </a:extLst>
          </p:cNvPr>
          <p:cNvPicPr>
            <a:picLocks noChangeAspect="1"/>
          </p:cNvPicPr>
          <p:nvPr/>
        </p:nvPicPr>
        <p:blipFill>
          <a:blip r:embed="rId4"/>
          <a:stretch>
            <a:fillRect/>
          </a:stretch>
        </p:blipFill>
        <p:spPr>
          <a:xfrm>
            <a:off x="5301827" y="4008516"/>
            <a:ext cx="2906656" cy="2066527"/>
          </a:xfrm>
          <a:prstGeom prst="rect">
            <a:avLst/>
          </a:prstGeom>
        </p:spPr>
      </p:pic>
      <p:pic>
        <p:nvPicPr>
          <p:cNvPr id="11" name="Picture 10">
            <a:extLst>
              <a:ext uri="{FF2B5EF4-FFF2-40B4-BE49-F238E27FC236}">
                <a16:creationId xmlns:a16="http://schemas.microsoft.com/office/drawing/2014/main" id="{4CB742AE-26DE-CB47-A186-10D456B53BD9}"/>
              </a:ext>
            </a:extLst>
          </p:cNvPr>
          <p:cNvPicPr>
            <a:picLocks noChangeAspect="1"/>
          </p:cNvPicPr>
          <p:nvPr/>
        </p:nvPicPr>
        <p:blipFill rotWithShape="1">
          <a:blip r:embed="rId5"/>
          <a:srcRect l="-409" t="21352" r="409" b="1433"/>
          <a:stretch/>
        </p:blipFill>
        <p:spPr>
          <a:xfrm>
            <a:off x="5301827" y="2113456"/>
            <a:ext cx="2906656" cy="1919274"/>
          </a:xfrm>
          <a:prstGeom prst="rect">
            <a:avLst/>
          </a:prstGeom>
        </p:spPr>
      </p:pic>
      <p:pic>
        <p:nvPicPr>
          <p:cNvPr id="13" name="Picture 12">
            <a:extLst>
              <a:ext uri="{FF2B5EF4-FFF2-40B4-BE49-F238E27FC236}">
                <a16:creationId xmlns:a16="http://schemas.microsoft.com/office/drawing/2014/main" id="{75AA3555-238A-B345-9B7D-0F354A1BE0BA}"/>
              </a:ext>
            </a:extLst>
          </p:cNvPr>
          <p:cNvPicPr>
            <a:picLocks noChangeAspect="1"/>
          </p:cNvPicPr>
          <p:nvPr/>
        </p:nvPicPr>
        <p:blipFill>
          <a:blip r:embed="rId6"/>
          <a:stretch>
            <a:fillRect/>
          </a:stretch>
        </p:blipFill>
        <p:spPr>
          <a:xfrm>
            <a:off x="1181008" y="4211563"/>
            <a:ext cx="2906656" cy="2196944"/>
          </a:xfrm>
          <a:prstGeom prst="rect">
            <a:avLst/>
          </a:prstGeom>
        </p:spPr>
      </p:pic>
    </p:spTree>
    <p:extLst>
      <p:ext uri="{BB962C8B-B14F-4D97-AF65-F5344CB8AC3E}">
        <p14:creationId xmlns:p14="http://schemas.microsoft.com/office/powerpoint/2010/main" val="130161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29C5-7253-DB4F-AD3B-B29BBA32411A}"/>
              </a:ext>
            </a:extLst>
          </p:cNvPr>
          <p:cNvSpPr>
            <a:spLocks noGrp="1"/>
          </p:cNvSpPr>
          <p:nvPr>
            <p:ph type="title"/>
          </p:nvPr>
        </p:nvSpPr>
        <p:spPr>
          <a:xfrm>
            <a:off x="525066" y="273812"/>
            <a:ext cx="8186738" cy="738664"/>
          </a:xfrm>
        </p:spPr>
        <p:txBody>
          <a:bodyPr/>
          <a:lstStyle/>
          <a:p>
            <a:r>
              <a:rPr lang="en-US" sz="4800" dirty="0"/>
              <a:t>Feature Training</a:t>
            </a:r>
          </a:p>
        </p:txBody>
      </p:sp>
      <p:sp>
        <p:nvSpPr>
          <p:cNvPr id="3" name="Content Placeholder 2">
            <a:extLst>
              <a:ext uri="{FF2B5EF4-FFF2-40B4-BE49-F238E27FC236}">
                <a16:creationId xmlns:a16="http://schemas.microsoft.com/office/drawing/2014/main" id="{0E811AF2-20EF-B84F-8326-C7476CC471DE}"/>
              </a:ext>
            </a:extLst>
          </p:cNvPr>
          <p:cNvSpPr>
            <a:spLocks noGrp="1"/>
          </p:cNvSpPr>
          <p:nvPr>
            <p:ph sz="quarter" idx="10"/>
          </p:nvPr>
        </p:nvSpPr>
        <p:spPr>
          <a:ln>
            <a:solidFill>
              <a:schemeClr val="bg1"/>
            </a:solidFill>
          </a:ln>
        </p:spPr>
        <p:txBody>
          <a:bodyPr>
            <a:normAutofit fontScale="55000" lnSpcReduction="20000"/>
          </a:bodyPr>
          <a:lstStyle/>
          <a:p>
            <a:pPr algn="l">
              <a:buFont typeface="Arial" panose="020B0604020202020204" pitchFamily="34" charset="0"/>
              <a:buChar char="•"/>
            </a:pPr>
            <a:r>
              <a:rPr lang="en-US" dirty="0"/>
              <a:t>We would like to schedule one or two trainings March to review new features and functionality. Both dates will focus on features and functionality and give users options. The first day will focus on features but cover compliance reporting while the second day will focus on compliance reporting but cover features. </a:t>
            </a:r>
          </a:p>
          <a:p>
            <a:pPr marL="0" indent="0" algn="l">
              <a:buNone/>
            </a:pPr>
            <a:endParaRPr lang="en-US" dirty="0"/>
          </a:p>
          <a:p>
            <a:pPr marL="0" indent="0" algn="l">
              <a:buNone/>
            </a:pPr>
            <a:r>
              <a:rPr lang="en-US" b="1" dirty="0"/>
              <a:t>Tentative Dates:</a:t>
            </a:r>
          </a:p>
          <a:p>
            <a:pPr marL="0" indent="0" algn="l">
              <a:buNone/>
            </a:pPr>
            <a:endParaRPr lang="en-US" b="1" dirty="0"/>
          </a:p>
          <a:p>
            <a:pPr lvl="1" algn="l">
              <a:buFont typeface="Arial" panose="020B0604020202020204" pitchFamily="34" charset="0"/>
              <a:buChar char="•"/>
            </a:pPr>
            <a:r>
              <a:rPr lang="en-US" dirty="0"/>
              <a:t>Wednesday, March 8</a:t>
            </a:r>
            <a:r>
              <a:rPr lang="en-US" baseline="30000" dirty="0"/>
              <a:t>th</a:t>
            </a:r>
            <a:r>
              <a:rPr lang="en-US" dirty="0"/>
              <a:t> 1 p.m. – 2:30 p.m. CST</a:t>
            </a:r>
          </a:p>
          <a:p>
            <a:pPr lvl="1" algn="l">
              <a:buFont typeface="Arial" panose="020B0604020202020204" pitchFamily="34" charset="0"/>
              <a:buChar char="•"/>
            </a:pPr>
            <a:r>
              <a:rPr lang="en-US" dirty="0"/>
              <a:t>Friday, March 9</a:t>
            </a:r>
            <a:r>
              <a:rPr lang="en-US" baseline="30000" dirty="0"/>
              <a:t>th</a:t>
            </a:r>
            <a:r>
              <a:rPr lang="en-US" dirty="0"/>
              <a:t>, 9 a.m. – 10:30 a.m. CST </a:t>
            </a:r>
          </a:p>
          <a:p>
            <a:pPr lvl="1" algn="l">
              <a:buFont typeface="Arial" panose="020B0604020202020204" pitchFamily="34" charset="0"/>
              <a:buChar char="•"/>
            </a:pPr>
            <a:r>
              <a:rPr lang="en-US" dirty="0"/>
              <a:t>The last 30 minutes of  each session will be open Q&amp;A</a:t>
            </a:r>
          </a:p>
        </p:txBody>
      </p:sp>
    </p:spTree>
    <p:extLst>
      <p:ext uri="{BB962C8B-B14F-4D97-AF65-F5344CB8AC3E}">
        <p14:creationId xmlns:p14="http://schemas.microsoft.com/office/powerpoint/2010/main" val="86487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venir Next" charset="0"/>
                <a:ea typeface="Avenir Next" charset="0"/>
                <a:cs typeface="Avenir Next" charset="0"/>
              </a:rPr>
              <a:t>AGENDA</a:t>
            </a:r>
          </a:p>
        </p:txBody>
      </p:sp>
      <p:graphicFrame>
        <p:nvGraphicFramePr>
          <p:cNvPr id="4" name="Content Placeholder 3">
            <a:extLst>
              <a:ext uri="{FF2B5EF4-FFF2-40B4-BE49-F238E27FC236}">
                <a16:creationId xmlns:a16="http://schemas.microsoft.com/office/drawing/2014/main" id="{C0EDF9DC-BB3C-3845-B6E1-C5600BC764CC}"/>
              </a:ext>
            </a:extLst>
          </p:cNvPr>
          <p:cNvGraphicFramePr>
            <a:graphicFrameLocks noGrp="1"/>
          </p:cNvGraphicFramePr>
          <p:nvPr>
            <p:ph sz="quarter" idx="10"/>
            <p:extLst>
              <p:ext uri="{D42A27DB-BD31-4B8C-83A1-F6EECF244321}">
                <p14:modId xmlns:p14="http://schemas.microsoft.com/office/powerpoint/2010/main" val="3673222689"/>
              </p:ext>
            </p:extLst>
          </p:nvPr>
        </p:nvGraphicFramePr>
        <p:xfrm>
          <a:off x="525066" y="969772"/>
          <a:ext cx="7863560" cy="5284217"/>
        </p:xfrm>
        <a:graphic>
          <a:graphicData uri="http://schemas.openxmlformats.org/drawingml/2006/table">
            <a:tbl>
              <a:tblPr firstRow="1" firstCol="1" bandRow="1">
                <a:tableStyleId>{5C22544A-7EE6-4342-B048-85BDC9FD1C3A}</a:tableStyleId>
              </a:tblPr>
              <a:tblGrid>
                <a:gridCol w="6388591">
                  <a:extLst>
                    <a:ext uri="{9D8B030D-6E8A-4147-A177-3AD203B41FA5}">
                      <a16:colId xmlns:a16="http://schemas.microsoft.com/office/drawing/2014/main" val="169555533"/>
                    </a:ext>
                  </a:extLst>
                </a:gridCol>
                <a:gridCol w="1474969">
                  <a:extLst>
                    <a:ext uri="{9D8B030D-6E8A-4147-A177-3AD203B41FA5}">
                      <a16:colId xmlns:a16="http://schemas.microsoft.com/office/drawing/2014/main" val="3959797285"/>
                    </a:ext>
                  </a:extLst>
                </a:gridCol>
              </a:tblGrid>
              <a:tr h="2044108">
                <a:tc>
                  <a:txBody>
                    <a:bodyPr/>
                    <a:lstStyle/>
                    <a:p>
                      <a:pPr marL="0" marR="0">
                        <a:spcBef>
                          <a:spcPts val="0"/>
                        </a:spcBef>
                        <a:spcAft>
                          <a:spcPts val="0"/>
                        </a:spcAft>
                      </a:pPr>
                      <a:r>
                        <a:rPr lang="en-US" sz="2400" b="1" dirty="0">
                          <a:solidFill>
                            <a:schemeClr val="bg1"/>
                          </a:solidFill>
                          <a:effectLst/>
                        </a:rPr>
                        <a:t>Introductions</a:t>
                      </a:r>
                    </a:p>
                    <a:p>
                      <a:pPr marL="342900" marR="0" lvl="0" indent="-342900">
                        <a:spcBef>
                          <a:spcPts val="0"/>
                        </a:spcBef>
                        <a:spcAft>
                          <a:spcPts val="0"/>
                        </a:spcAft>
                        <a:buFont typeface="Symbol" pitchFamily="2" charset="2"/>
                        <a:buChar char=""/>
                        <a:tabLst>
                          <a:tab pos="457200" algn="l"/>
                        </a:tabLst>
                      </a:pPr>
                      <a:r>
                        <a:rPr lang="en-US" sz="2400" b="1" dirty="0">
                          <a:solidFill>
                            <a:schemeClr val="bg1"/>
                          </a:solidFill>
                          <a:effectLst/>
                        </a:rPr>
                        <a:t>Investor Owned Utilities</a:t>
                      </a:r>
                    </a:p>
                    <a:p>
                      <a:pPr marL="342900" marR="0" lvl="0" indent="-342900">
                        <a:spcBef>
                          <a:spcPts val="0"/>
                        </a:spcBef>
                        <a:spcAft>
                          <a:spcPts val="0"/>
                        </a:spcAft>
                        <a:buFont typeface="Symbol" pitchFamily="2" charset="2"/>
                        <a:buChar char=""/>
                        <a:tabLst>
                          <a:tab pos="457200" algn="l"/>
                        </a:tabLst>
                      </a:pPr>
                      <a:r>
                        <a:rPr lang="en-US" sz="2400" b="1" dirty="0">
                          <a:solidFill>
                            <a:schemeClr val="bg1"/>
                          </a:solidFill>
                          <a:effectLst/>
                        </a:rPr>
                        <a:t>Municipal Utilities</a:t>
                      </a:r>
                    </a:p>
                    <a:p>
                      <a:pPr marL="342900" marR="0" lvl="0" indent="-342900">
                        <a:spcBef>
                          <a:spcPts val="0"/>
                        </a:spcBef>
                        <a:spcAft>
                          <a:spcPts val="0"/>
                        </a:spcAft>
                        <a:buFont typeface="Symbol" pitchFamily="2" charset="2"/>
                        <a:buChar char=""/>
                        <a:tabLst>
                          <a:tab pos="457200" algn="l"/>
                        </a:tabLst>
                      </a:pPr>
                      <a:r>
                        <a:rPr lang="en-US" sz="2400" b="1" dirty="0">
                          <a:solidFill>
                            <a:schemeClr val="bg1"/>
                          </a:solidFill>
                          <a:effectLst/>
                        </a:rPr>
                        <a:t>Cooperative Utilities</a:t>
                      </a:r>
                    </a:p>
                    <a:p>
                      <a:pPr marL="342900" marR="0" lvl="0" indent="-342900">
                        <a:spcBef>
                          <a:spcPts val="0"/>
                        </a:spcBef>
                        <a:spcAft>
                          <a:spcPts val="0"/>
                        </a:spcAft>
                        <a:buFont typeface="Symbol" pitchFamily="2" charset="2"/>
                        <a:buChar char=""/>
                        <a:tabLst>
                          <a:tab pos="457200" algn="l"/>
                        </a:tabLst>
                      </a:pPr>
                      <a:r>
                        <a:rPr lang="en-US" sz="2400" b="1" dirty="0">
                          <a:solidFill>
                            <a:schemeClr val="bg1"/>
                          </a:solidFill>
                          <a:effectLst/>
                        </a:rPr>
                        <a:t>Regulators</a:t>
                      </a:r>
                    </a:p>
                    <a:p>
                      <a:pPr marL="342900" marR="0" lvl="0" indent="-342900">
                        <a:spcBef>
                          <a:spcPts val="0"/>
                        </a:spcBef>
                        <a:spcAft>
                          <a:spcPts val="0"/>
                        </a:spcAft>
                        <a:buFont typeface="Symbol" pitchFamily="2" charset="2"/>
                        <a:buChar char=""/>
                        <a:tabLst>
                          <a:tab pos="457200" algn="l"/>
                        </a:tabLst>
                      </a:pPr>
                      <a:r>
                        <a:rPr lang="en-US" sz="2400" b="1" dirty="0">
                          <a:solidFill>
                            <a:schemeClr val="bg1"/>
                          </a:solidFill>
                          <a:effectLst/>
                        </a:rPr>
                        <a:t>Marketers, Generators, Aggregators, &amp; Others</a:t>
                      </a:r>
                      <a:endParaRPr lang="en-US" sz="2400" b="1" dirty="0">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tc>
                  <a:txBody>
                    <a:bodyPr/>
                    <a:lstStyle/>
                    <a:p>
                      <a:pPr marL="0" marR="0" algn="ctr">
                        <a:spcBef>
                          <a:spcPts val="0"/>
                        </a:spcBef>
                        <a:spcAft>
                          <a:spcPts val="0"/>
                        </a:spcAft>
                      </a:pPr>
                      <a:r>
                        <a:rPr lang="en-US" sz="2000" b="1">
                          <a:solidFill>
                            <a:schemeClr val="bg1"/>
                          </a:solidFill>
                          <a:effectLst/>
                        </a:rPr>
                        <a:t>2:00-2:05</a:t>
                      </a:r>
                      <a:endParaRPr lang="en-US" sz="2000" b="1">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extLst>
                  <a:ext uri="{0D108BD9-81ED-4DB2-BD59-A6C34878D82A}">
                    <a16:rowId xmlns:a16="http://schemas.microsoft.com/office/drawing/2014/main" val="2072769848"/>
                  </a:ext>
                </a:extLst>
              </a:tr>
              <a:tr h="681369">
                <a:tc>
                  <a:txBody>
                    <a:bodyPr/>
                    <a:lstStyle/>
                    <a:p>
                      <a:pPr marL="0" marR="0">
                        <a:spcBef>
                          <a:spcPts val="0"/>
                        </a:spcBef>
                        <a:spcAft>
                          <a:spcPts val="0"/>
                        </a:spcAft>
                      </a:pPr>
                      <a:r>
                        <a:rPr lang="en-US" sz="2400" b="1" dirty="0">
                          <a:solidFill>
                            <a:schemeClr val="bg1"/>
                          </a:solidFill>
                          <a:effectLst/>
                        </a:rPr>
                        <a:t>Welcome from Subscriber Group Chairs</a:t>
                      </a:r>
                      <a:endParaRPr lang="en-US" sz="2400" b="1" dirty="0">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tc>
                  <a:txBody>
                    <a:bodyPr/>
                    <a:lstStyle/>
                    <a:p>
                      <a:pPr marL="0" marR="0" algn="ctr">
                        <a:spcBef>
                          <a:spcPts val="0"/>
                        </a:spcBef>
                        <a:spcAft>
                          <a:spcPts val="0"/>
                        </a:spcAft>
                      </a:pPr>
                      <a:r>
                        <a:rPr lang="en-US" sz="2000" b="1" dirty="0">
                          <a:solidFill>
                            <a:schemeClr val="bg1"/>
                          </a:solidFill>
                          <a:effectLst/>
                        </a:rPr>
                        <a:t>2:05-2:10</a:t>
                      </a:r>
                      <a:endParaRPr lang="en-US" sz="2000" b="1" dirty="0">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extLst>
                  <a:ext uri="{0D108BD9-81ED-4DB2-BD59-A6C34878D82A}">
                    <a16:rowId xmlns:a16="http://schemas.microsoft.com/office/drawing/2014/main" val="253455823"/>
                  </a:ext>
                </a:extLst>
              </a:tr>
              <a:tr h="1022054">
                <a:tc>
                  <a:txBody>
                    <a:bodyPr/>
                    <a:lstStyle/>
                    <a:p>
                      <a:pPr marL="0" marR="0">
                        <a:spcBef>
                          <a:spcPts val="0"/>
                        </a:spcBef>
                        <a:spcAft>
                          <a:spcPts val="0"/>
                        </a:spcAft>
                      </a:pPr>
                      <a:r>
                        <a:rPr lang="en-US" sz="2400" b="1">
                          <a:solidFill>
                            <a:schemeClr val="bg1"/>
                          </a:solidFill>
                          <a:effectLst/>
                        </a:rPr>
                        <a:t>Feature Release Plan</a:t>
                      </a:r>
                    </a:p>
                    <a:p>
                      <a:pPr marL="342900" marR="0" lvl="0" indent="-342900">
                        <a:spcBef>
                          <a:spcPts val="0"/>
                        </a:spcBef>
                        <a:spcAft>
                          <a:spcPts val="0"/>
                        </a:spcAft>
                        <a:buFont typeface="+mj-lt"/>
                        <a:buAutoNum type="arabicPeriod"/>
                      </a:pPr>
                      <a:r>
                        <a:rPr lang="en-US" sz="2400" b="1">
                          <a:solidFill>
                            <a:schemeClr val="bg1"/>
                          </a:solidFill>
                          <a:effectLst/>
                        </a:rPr>
                        <a:t>Pre Compliance Season</a:t>
                      </a:r>
                    </a:p>
                    <a:p>
                      <a:pPr marL="342900" marR="0" lvl="0" indent="-342900">
                        <a:spcBef>
                          <a:spcPts val="0"/>
                        </a:spcBef>
                        <a:spcAft>
                          <a:spcPts val="0"/>
                        </a:spcAft>
                        <a:buFont typeface="+mj-lt"/>
                        <a:buAutoNum type="arabicPeriod"/>
                      </a:pPr>
                      <a:r>
                        <a:rPr lang="en-US" sz="2400" b="1">
                          <a:solidFill>
                            <a:schemeClr val="bg1"/>
                          </a:solidFill>
                          <a:effectLst/>
                        </a:rPr>
                        <a:t>Post Compliance Long Term Plan</a:t>
                      </a:r>
                      <a:endParaRPr lang="en-US" sz="2400" b="1">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tc>
                  <a:txBody>
                    <a:bodyPr/>
                    <a:lstStyle/>
                    <a:p>
                      <a:pPr marL="0" marR="0" algn="ctr">
                        <a:spcBef>
                          <a:spcPts val="0"/>
                        </a:spcBef>
                        <a:spcAft>
                          <a:spcPts val="0"/>
                        </a:spcAft>
                      </a:pPr>
                      <a:r>
                        <a:rPr lang="en-US" sz="2000" b="1" dirty="0">
                          <a:solidFill>
                            <a:schemeClr val="bg1"/>
                          </a:solidFill>
                          <a:effectLst/>
                        </a:rPr>
                        <a:t>2:10-2:40</a:t>
                      </a:r>
                      <a:endParaRPr lang="en-US" sz="2000" b="1" dirty="0">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extLst>
                  <a:ext uri="{0D108BD9-81ED-4DB2-BD59-A6C34878D82A}">
                    <a16:rowId xmlns:a16="http://schemas.microsoft.com/office/drawing/2014/main" val="2051346213"/>
                  </a:ext>
                </a:extLst>
              </a:tr>
              <a:tr h="397422">
                <a:tc>
                  <a:txBody>
                    <a:bodyPr/>
                    <a:lstStyle/>
                    <a:p>
                      <a:pPr marL="0" marR="0">
                        <a:spcBef>
                          <a:spcPts val="0"/>
                        </a:spcBef>
                        <a:spcAft>
                          <a:spcPts val="0"/>
                        </a:spcAft>
                      </a:pPr>
                      <a:r>
                        <a:rPr lang="en-US" sz="2400" b="1">
                          <a:solidFill>
                            <a:schemeClr val="bg1"/>
                          </a:solidFill>
                          <a:effectLst/>
                        </a:rPr>
                        <a:t>Initial Feedback</a:t>
                      </a:r>
                      <a:endParaRPr lang="en-US" sz="2400" b="1">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tc>
                  <a:txBody>
                    <a:bodyPr/>
                    <a:lstStyle/>
                    <a:p>
                      <a:pPr marL="0" marR="0" algn="ctr">
                        <a:spcBef>
                          <a:spcPts val="0"/>
                        </a:spcBef>
                        <a:spcAft>
                          <a:spcPts val="0"/>
                        </a:spcAft>
                      </a:pPr>
                      <a:r>
                        <a:rPr lang="en-US" sz="2000" b="1">
                          <a:solidFill>
                            <a:schemeClr val="bg1"/>
                          </a:solidFill>
                          <a:effectLst/>
                        </a:rPr>
                        <a:t>2:40-2:50</a:t>
                      </a:r>
                      <a:endParaRPr lang="en-US" sz="2000" b="1">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extLst>
                  <a:ext uri="{0D108BD9-81ED-4DB2-BD59-A6C34878D82A}">
                    <a16:rowId xmlns:a16="http://schemas.microsoft.com/office/drawing/2014/main" val="2208969228"/>
                  </a:ext>
                </a:extLst>
              </a:tr>
              <a:tr h="547826">
                <a:tc>
                  <a:txBody>
                    <a:bodyPr/>
                    <a:lstStyle/>
                    <a:p>
                      <a:pPr marL="0" marR="0">
                        <a:spcBef>
                          <a:spcPts val="0"/>
                        </a:spcBef>
                        <a:spcAft>
                          <a:spcPts val="0"/>
                        </a:spcAft>
                      </a:pPr>
                      <a:r>
                        <a:rPr lang="en-US" sz="2400" b="1">
                          <a:solidFill>
                            <a:schemeClr val="bg1"/>
                          </a:solidFill>
                          <a:effectLst/>
                        </a:rPr>
                        <a:t>Improvement Suggestions and Q&amp;A</a:t>
                      </a:r>
                      <a:endParaRPr lang="en-US" sz="2400" b="1">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tc>
                  <a:txBody>
                    <a:bodyPr/>
                    <a:lstStyle/>
                    <a:p>
                      <a:pPr marL="0" marR="0" algn="ctr">
                        <a:spcBef>
                          <a:spcPts val="0"/>
                        </a:spcBef>
                        <a:spcAft>
                          <a:spcPts val="0"/>
                        </a:spcAft>
                      </a:pPr>
                      <a:r>
                        <a:rPr lang="en-US" sz="2000" b="1">
                          <a:solidFill>
                            <a:schemeClr val="bg1"/>
                          </a:solidFill>
                          <a:effectLst/>
                        </a:rPr>
                        <a:t>2:50-3:00 </a:t>
                      </a:r>
                      <a:endParaRPr lang="en-US" sz="2000" b="1">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extLst>
                  <a:ext uri="{0D108BD9-81ED-4DB2-BD59-A6C34878D82A}">
                    <a16:rowId xmlns:a16="http://schemas.microsoft.com/office/drawing/2014/main" val="1853328751"/>
                  </a:ext>
                </a:extLst>
              </a:tr>
              <a:tr h="340685">
                <a:tc>
                  <a:txBody>
                    <a:bodyPr/>
                    <a:lstStyle/>
                    <a:p>
                      <a:pPr marL="0" marR="0">
                        <a:spcBef>
                          <a:spcPts val="0"/>
                        </a:spcBef>
                        <a:spcAft>
                          <a:spcPts val="0"/>
                        </a:spcAft>
                      </a:pPr>
                      <a:r>
                        <a:rPr lang="en-US" sz="2400" b="1" dirty="0">
                          <a:solidFill>
                            <a:schemeClr val="bg1"/>
                          </a:solidFill>
                          <a:effectLst/>
                        </a:rPr>
                        <a:t>ADJOURN </a:t>
                      </a:r>
                      <a:endParaRPr lang="en-US" sz="2400" b="1" dirty="0">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tc>
                  <a:txBody>
                    <a:bodyPr/>
                    <a:lstStyle/>
                    <a:p>
                      <a:pPr marL="0" marR="0" algn="ctr">
                        <a:spcBef>
                          <a:spcPts val="0"/>
                        </a:spcBef>
                        <a:spcAft>
                          <a:spcPts val="0"/>
                        </a:spcAft>
                      </a:pPr>
                      <a:r>
                        <a:rPr lang="en-US" sz="2000" b="1" dirty="0">
                          <a:solidFill>
                            <a:schemeClr val="bg1"/>
                          </a:solidFill>
                          <a:effectLst/>
                        </a:rPr>
                        <a:t>3:00</a:t>
                      </a:r>
                      <a:endParaRPr lang="en-US" sz="2000" b="1" dirty="0">
                        <a:solidFill>
                          <a:schemeClr val="bg1"/>
                        </a:solidFill>
                        <a:effectLst/>
                        <a:latin typeface="Courier" pitchFamily="2" charset="0"/>
                        <a:ea typeface="Times New Roman" panose="02020603050405020304" pitchFamily="18" charset="0"/>
                        <a:cs typeface="Times New Roman" panose="02020603050405020304" pitchFamily="18" charset="0"/>
                      </a:endParaRPr>
                    </a:p>
                  </a:txBody>
                  <a:tcPr marL="68580" marR="68580" marT="0" marB="0" anchor="ctr">
                    <a:solidFill>
                      <a:schemeClr val="tx1">
                        <a:alpha val="36000"/>
                      </a:schemeClr>
                    </a:solidFill>
                  </a:tcPr>
                </a:tc>
                <a:extLst>
                  <a:ext uri="{0D108BD9-81ED-4DB2-BD59-A6C34878D82A}">
                    <a16:rowId xmlns:a16="http://schemas.microsoft.com/office/drawing/2014/main" val="2932290206"/>
                  </a:ext>
                </a:extLst>
              </a:tr>
            </a:tbl>
          </a:graphicData>
        </a:graphic>
      </p:graphicFrame>
    </p:spTree>
    <p:extLst>
      <p:ext uri="{BB962C8B-B14F-4D97-AF65-F5344CB8AC3E}">
        <p14:creationId xmlns:p14="http://schemas.microsoft.com/office/powerpoint/2010/main" val="206552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B841-819D-8241-A235-71C72F93EA0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4952AB8A-5164-7E43-9897-2702CC2060F9}"/>
              </a:ext>
            </a:extLst>
          </p:cNvPr>
          <p:cNvSpPr>
            <a:spLocks noGrp="1"/>
          </p:cNvSpPr>
          <p:nvPr>
            <p:ph sz="quarter" idx="10"/>
          </p:nvPr>
        </p:nvSpPr>
        <p:spPr>
          <a:xfrm>
            <a:off x="525066" y="969772"/>
            <a:ext cx="8186738" cy="5116703"/>
          </a:xfrm>
          <a:ln>
            <a:solidFill>
              <a:schemeClr val="bg1"/>
            </a:solidFill>
          </a:ln>
        </p:spPr>
        <p:txBody>
          <a:bodyPr/>
          <a:lstStyle/>
          <a:p>
            <a:pPr marL="342900" marR="0" lvl="0" indent="-342900">
              <a:spcBef>
                <a:spcPts val="0"/>
              </a:spcBef>
              <a:spcAft>
                <a:spcPts val="0"/>
              </a:spcAft>
              <a:buFont typeface="Symbol" pitchFamily="2" charset="2"/>
              <a:buChar char=""/>
              <a:tabLst>
                <a:tab pos="457200" algn="l"/>
              </a:tabLst>
            </a:pPr>
            <a:r>
              <a:rPr lang="en-US" dirty="0"/>
              <a:t>Investor Owned Utilities</a:t>
            </a:r>
          </a:p>
          <a:p>
            <a:pPr marL="342900" marR="0" lvl="0" indent="-342900">
              <a:spcBef>
                <a:spcPts val="0"/>
              </a:spcBef>
              <a:spcAft>
                <a:spcPts val="0"/>
              </a:spcAft>
              <a:buFont typeface="Symbol" pitchFamily="2" charset="2"/>
              <a:buChar char=""/>
              <a:tabLst>
                <a:tab pos="457200" algn="l"/>
              </a:tabLst>
            </a:pPr>
            <a:r>
              <a:rPr lang="en-US" dirty="0"/>
              <a:t>Municipal Utilities</a:t>
            </a:r>
          </a:p>
          <a:p>
            <a:pPr marL="342900" marR="0" lvl="0" indent="-342900">
              <a:spcBef>
                <a:spcPts val="0"/>
              </a:spcBef>
              <a:spcAft>
                <a:spcPts val="0"/>
              </a:spcAft>
              <a:buFont typeface="Symbol" pitchFamily="2" charset="2"/>
              <a:buChar char=""/>
              <a:tabLst>
                <a:tab pos="457200" algn="l"/>
              </a:tabLst>
            </a:pPr>
            <a:r>
              <a:rPr lang="en-US" dirty="0"/>
              <a:t>Cooperative Utilities</a:t>
            </a:r>
          </a:p>
          <a:p>
            <a:pPr marL="342900" marR="0" lvl="0" indent="-342900">
              <a:spcBef>
                <a:spcPts val="0"/>
              </a:spcBef>
              <a:spcAft>
                <a:spcPts val="0"/>
              </a:spcAft>
              <a:buFont typeface="Symbol" pitchFamily="2" charset="2"/>
              <a:buChar char=""/>
              <a:tabLst>
                <a:tab pos="457200" algn="l"/>
              </a:tabLst>
            </a:pPr>
            <a:r>
              <a:rPr lang="en-US" dirty="0"/>
              <a:t>Regulators</a:t>
            </a:r>
          </a:p>
          <a:p>
            <a:pPr marL="342900" marR="0" lvl="0" indent="-342900">
              <a:spcBef>
                <a:spcPts val="0"/>
              </a:spcBef>
              <a:spcAft>
                <a:spcPts val="0"/>
              </a:spcAft>
              <a:buFont typeface="Symbol" pitchFamily="2" charset="2"/>
              <a:buChar char=""/>
              <a:tabLst>
                <a:tab pos="457200" algn="l"/>
              </a:tabLst>
            </a:pPr>
            <a:r>
              <a:rPr lang="en-US" dirty="0"/>
              <a:t>Marketers, Generators, Aggregators, &amp; Others</a:t>
            </a:r>
            <a:endParaRPr lang="en-US" dirty="0">
              <a:latin typeface="Courier"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54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191D-4D1E-9A49-99B1-473231451CE8}"/>
              </a:ext>
            </a:extLst>
          </p:cNvPr>
          <p:cNvSpPr>
            <a:spLocks noGrp="1"/>
          </p:cNvSpPr>
          <p:nvPr>
            <p:ph type="title"/>
          </p:nvPr>
        </p:nvSpPr>
        <p:spPr/>
        <p:txBody>
          <a:bodyPr/>
          <a:lstStyle/>
          <a:p>
            <a:r>
              <a:rPr lang="en-US" dirty="0"/>
              <a:t>Subscriber Group Co-Chairs</a:t>
            </a:r>
          </a:p>
        </p:txBody>
      </p:sp>
      <p:sp>
        <p:nvSpPr>
          <p:cNvPr id="3" name="Content Placeholder 2">
            <a:extLst>
              <a:ext uri="{FF2B5EF4-FFF2-40B4-BE49-F238E27FC236}">
                <a16:creationId xmlns:a16="http://schemas.microsoft.com/office/drawing/2014/main" id="{3642E301-4B72-D94B-AD4F-EDBBA18EA12E}"/>
              </a:ext>
            </a:extLst>
          </p:cNvPr>
          <p:cNvSpPr>
            <a:spLocks noGrp="1"/>
          </p:cNvSpPr>
          <p:nvPr>
            <p:ph sz="quarter" idx="10"/>
          </p:nvPr>
        </p:nvSpPr>
        <p:spPr>
          <a:xfrm>
            <a:off x="525066" y="969772"/>
            <a:ext cx="8186738" cy="5116703"/>
          </a:xfrm>
          <a:ln>
            <a:solidFill>
              <a:schemeClr val="bg1"/>
            </a:solidFill>
          </a:ln>
        </p:spPr>
        <p:txBody>
          <a:bodyPr>
            <a:normAutofit/>
          </a:bodyPr>
          <a:lstStyle/>
          <a:p>
            <a:r>
              <a:rPr lang="en-US" sz="6000" dirty="0"/>
              <a:t>Ursula Norwood, Alliant Energy</a:t>
            </a:r>
          </a:p>
          <a:p>
            <a:r>
              <a:rPr lang="en-US" sz="6000" dirty="0"/>
              <a:t>Jeff </a:t>
            </a:r>
            <a:r>
              <a:rPr lang="en-US" sz="6000" dirty="0" err="1"/>
              <a:t>Toye</a:t>
            </a:r>
            <a:r>
              <a:rPr lang="en-US" sz="6000" dirty="0"/>
              <a:t>, Manitoba Hydro</a:t>
            </a:r>
          </a:p>
        </p:txBody>
      </p:sp>
    </p:spTree>
    <p:extLst>
      <p:ext uri="{BB962C8B-B14F-4D97-AF65-F5344CB8AC3E}">
        <p14:creationId xmlns:p14="http://schemas.microsoft.com/office/powerpoint/2010/main" val="82838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191D-4D1E-9A49-99B1-473231451CE8}"/>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3642E301-4B72-D94B-AD4F-EDBBA18EA12E}"/>
              </a:ext>
            </a:extLst>
          </p:cNvPr>
          <p:cNvSpPr>
            <a:spLocks noGrp="1"/>
          </p:cNvSpPr>
          <p:nvPr>
            <p:ph sz="quarter" idx="10"/>
          </p:nvPr>
        </p:nvSpPr>
        <p:spPr>
          <a:xfrm>
            <a:off x="525066" y="969772"/>
            <a:ext cx="8186738" cy="5116703"/>
          </a:xfrm>
          <a:ln>
            <a:solidFill>
              <a:schemeClr val="bg1"/>
            </a:solidFill>
          </a:ln>
        </p:spPr>
        <p:txBody>
          <a:bodyPr>
            <a:normAutofit fontScale="92500"/>
          </a:bodyPr>
          <a:lstStyle/>
          <a:p>
            <a:pPr algn="l"/>
            <a:r>
              <a:rPr lang="en-US" b="1" dirty="0"/>
              <a:t>We appreciate your patience</a:t>
            </a:r>
          </a:p>
          <a:p>
            <a:pPr algn="l"/>
            <a:r>
              <a:rPr lang="en-US" dirty="0"/>
              <a:t>We are doing everything to create a better experience</a:t>
            </a:r>
          </a:p>
          <a:p>
            <a:pPr algn="l"/>
            <a:r>
              <a:rPr lang="en-US" dirty="0"/>
              <a:t>We increased the capacity of the development team to address the challenges</a:t>
            </a:r>
          </a:p>
          <a:p>
            <a:pPr algn="l"/>
            <a:r>
              <a:rPr lang="en-US" dirty="0"/>
              <a:t>We welcome your feedback—the positive and negative</a:t>
            </a:r>
          </a:p>
        </p:txBody>
      </p:sp>
    </p:spTree>
    <p:extLst>
      <p:ext uri="{BB962C8B-B14F-4D97-AF65-F5344CB8AC3E}">
        <p14:creationId xmlns:p14="http://schemas.microsoft.com/office/powerpoint/2010/main" val="406130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DB8F-9CB5-1943-A0A2-FFEC934B82DF}"/>
              </a:ext>
            </a:extLst>
          </p:cNvPr>
          <p:cNvSpPr>
            <a:spLocks noGrp="1"/>
          </p:cNvSpPr>
          <p:nvPr>
            <p:ph type="title"/>
          </p:nvPr>
        </p:nvSpPr>
        <p:spPr/>
        <p:txBody>
          <a:bodyPr/>
          <a:lstStyle/>
          <a:p>
            <a:r>
              <a:rPr lang="en-US" dirty="0"/>
              <a:t>Good News</a:t>
            </a:r>
          </a:p>
        </p:txBody>
      </p:sp>
      <p:sp>
        <p:nvSpPr>
          <p:cNvPr id="3" name="Content Placeholder 2">
            <a:extLst>
              <a:ext uri="{FF2B5EF4-FFF2-40B4-BE49-F238E27FC236}">
                <a16:creationId xmlns:a16="http://schemas.microsoft.com/office/drawing/2014/main" id="{8C3EE3F9-2FAF-2B4C-9066-568735E2390A}"/>
              </a:ext>
            </a:extLst>
          </p:cNvPr>
          <p:cNvSpPr>
            <a:spLocks noGrp="1"/>
          </p:cNvSpPr>
          <p:nvPr>
            <p:ph sz="quarter" idx="10"/>
          </p:nvPr>
        </p:nvSpPr>
        <p:spPr>
          <a:ln>
            <a:solidFill>
              <a:schemeClr val="bg1"/>
            </a:solidFill>
          </a:ln>
        </p:spPr>
        <p:txBody>
          <a:bodyPr/>
          <a:lstStyle/>
          <a:p>
            <a:r>
              <a:rPr lang="en-US" dirty="0"/>
              <a:t>We have October and November MISO data</a:t>
            </a:r>
          </a:p>
          <a:p>
            <a:r>
              <a:rPr lang="en-US" dirty="0"/>
              <a:t>We are waiting to address one issue before we upload the generation</a:t>
            </a:r>
          </a:p>
        </p:txBody>
      </p:sp>
    </p:spTree>
    <p:extLst>
      <p:ext uri="{BB962C8B-B14F-4D97-AF65-F5344CB8AC3E}">
        <p14:creationId xmlns:p14="http://schemas.microsoft.com/office/powerpoint/2010/main" val="15183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191D-4D1E-9A49-99B1-473231451CE8}"/>
              </a:ext>
            </a:extLst>
          </p:cNvPr>
          <p:cNvSpPr>
            <a:spLocks noGrp="1"/>
          </p:cNvSpPr>
          <p:nvPr>
            <p:ph type="title"/>
          </p:nvPr>
        </p:nvSpPr>
        <p:spPr>
          <a:xfrm>
            <a:off x="525066" y="273812"/>
            <a:ext cx="8186738" cy="553998"/>
          </a:xfrm>
        </p:spPr>
        <p:txBody>
          <a:bodyPr/>
          <a:lstStyle/>
          <a:p>
            <a:r>
              <a:rPr lang="en-US" sz="3600" dirty="0"/>
              <a:t>Release Plans – Compliance Season</a:t>
            </a:r>
          </a:p>
        </p:txBody>
      </p:sp>
      <p:sp>
        <p:nvSpPr>
          <p:cNvPr id="3" name="Content Placeholder 2">
            <a:extLst>
              <a:ext uri="{FF2B5EF4-FFF2-40B4-BE49-F238E27FC236}">
                <a16:creationId xmlns:a16="http://schemas.microsoft.com/office/drawing/2014/main" id="{3642E301-4B72-D94B-AD4F-EDBBA18EA12E}"/>
              </a:ext>
            </a:extLst>
          </p:cNvPr>
          <p:cNvSpPr>
            <a:spLocks noGrp="1"/>
          </p:cNvSpPr>
          <p:nvPr>
            <p:ph sz="quarter" idx="10"/>
          </p:nvPr>
        </p:nvSpPr>
        <p:spPr>
          <a:xfrm>
            <a:off x="525066" y="969772"/>
            <a:ext cx="8186738" cy="5116703"/>
          </a:xfrm>
          <a:ln>
            <a:solidFill>
              <a:schemeClr val="bg1"/>
            </a:solidFill>
          </a:ln>
        </p:spPr>
        <p:txBody>
          <a:bodyPr>
            <a:normAutofit fontScale="92500" lnSpcReduction="20000"/>
          </a:bodyPr>
          <a:lstStyle/>
          <a:p>
            <a:endParaRPr lang="en-US" dirty="0"/>
          </a:p>
          <a:p>
            <a:r>
              <a:rPr lang="en-US" b="1" dirty="0"/>
              <a:t>We have a laser focus on compliance season</a:t>
            </a:r>
          </a:p>
          <a:p>
            <a:pPr marL="0" indent="0">
              <a:buNone/>
            </a:pPr>
            <a:endParaRPr lang="en-US" u="sng" dirty="0">
              <a:hlinkClick r:id="rId2"/>
            </a:endParaRPr>
          </a:p>
          <a:p>
            <a:pPr marL="0" indent="0">
              <a:buNone/>
            </a:pPr>
            <a:r>
              <a:rPr lang="en-US" u="sng" dirty="0">
                <a:hlinkClick r:id="rId2"/>
              </a:rPr>
              <a:t>Version 1.2.</a:t>
            </a:r>
            <a:r>
              <a:rPr lang="en-US" u="sng" dirty="0"/>
              <a:t>1</a:t>
            </a:r>
            <a:r>
              <a:rPr lang="en-US" dirty="0"/>
              <a:t> - 02/02/2018</a:t>
            </a:r>
          </a:p>
          <a:p>
            <a:r>
              <a:rPr lang="en-US" dirty="0"/>
              <a:t>Orgs: Edit Permissions for Existing Users in Org</a:t>
            </a:r>
          </a:p>
          <a:p>
            <a:r>
              <a:rPr lang="en-US" dirty="0"/>
              <a:t>Accounts: </a:t>
            </a:r>
          </a:p>
          <a:p>
            <a:pPr lvl="1"/>
            <a:r>
              <a:rPr lang="en-US" dirty="0"/>
              <a:t>Create New Accounts</a:t>
            </a:r>
          </a:p>
          <a:p>
            <a:pPr lvl="1"/>
            <a:r>
              <a:rPr lang="en-US" dirty="0"/>
              <a:t>Edit Existing Accounts</a:t>
            </a:r>
          </a:p>
          <a:p>
            <a:endParaRPr lang="en-US" dirty="0"/>
          </a:p>
        </p:txBody>
      </p:sp>
    </p:spTree>
    <p:extLst>
      <p:ext uri="{BB962C8B-B14F-4D97-AF65-F5344CB8AC3E}">
        <p14:creationId xmlns:p14="http://schemas.microsoft.com/office/powerpoint/2010/main" val="243200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191D-4D1E-9A49-99B1-473231451CE8}"/>
              </a:ext>
            </a:extLst>
          </p:cNvPr>
          <p:cNvSpPr>
            <a:spLocks noGrp="1"/>
          </p:cNvSpPr>
          <p:nvPr>
            <p:ph type="title"/>
          </p:nvPr>
        </p:nvSpPr>
        <p:spPr>
          <a:xfrm>
            <a:off x="525066" y="273812"/>
            <a:ext cx="8186738" cy="553998"/>
          </a:xfrm>
        </p:spPr>
        <p:txBody>
          <a:bodyPr/>
          <a:lstStyle/>
          <a:p>
            <a:r>
              <a:rPr lang="en-US" sz="3600" dirty="0"/>
              <a:t>Release Plans – Compliance Season</a:t>
            </a:r>
          </a:p>
        </p:txBody>
      </p:sp>
      <p:sp>
        <p:nvSpPr>
          <p:cNvPr id="3" name="Content Placeholder 2">
            <a:extLst>
              <a:ext uri="{FF2B5EF4-FFF2-40B4-BE49-F238E27FC236}">
                <a16:creationId xmlns:a16="http://schemas.microsoft.com/office/drawing/2014/main" id="{3642E301-4B72-D94B-AD4F-EDBBA18EA12E}"/>
              </a:ext>
            </a:extLst>
          </p:cNvPr>
          <p:cNvSpPr>
            <a:spLocks noGrp="1"/>
          </p:cNvSpPr>
          <p:nvPr>
            <p:ph sz="quarter" idx="10"/>
          </p:nvPr>
        </p:nvSpPr>
        <p:spPr>
          <a:xfrm>
            <a:off x="525066" y="969772"/>
            <a:ext cx="8186738" cy="5116703"/>
          </a:xfrm>
          <a:ln>
            <a:solidFill>
              <a:schemeClr val="bg1"/>
            </a:solidFill>
          </a:ln>
        </p:spPr>
        <p:txBody>
          <a:bodyPr>
            <a:normAutofit fontScale="85000" lnSpcReduction="20000"/>
          </a:bodyPr>
          <a:lstStyle/>
          <a:p>
            <a:pPr marL="0" indent="0">
              <a:buNone/>
            </a:pPr>
            <a:r>
              <a:rPr lang="en-US" u="sng" dirty="0">
                <a:hlinkClick r:id="rId2"/>
              </a:rPr>
              <a:t>Version 1.2.2</a:t>
            </a:r>
            <a:r>
              <a:rPr lang="en-US" dirty="0"/>
              <a:t> - 02/08/2018</a:t>
            </a:r>
          </a:p>
          <a:p>
            <a:pPr algn="l"/>
            <a:r>
              <a:rPr lang="en-US" dirty="0"/>
              <a:t>Improved support for generation upload date/time formats</a:t>
            </a:r>
          </a:p>
          <a:p>
            <a:pPr algn="l"/>
            <a:r>
              <a:rPr lang="en-US" dirty="0"/>
              <a:t>Email Notifications</a:t>
            </a:r>
          </a:p>
          <a:p>
            <a:pPr lvl="1" algn="l"/>
            <a:r>
              <a:rPr lang="en-US" dirty="0"/>
              <a:t>Successful generation upload summary</a:t>
            </a:r>
          </a:p>
          <a:p>
            <a:pPr lvl="1" algn="l"/>
            <a:r>
              <a:rPr lang="en-US" i="1" dirty="0"/>
              <a:t>Successful REC Retirement summary</a:t>
            </a:r>
            <a:endParaRPr lang="en-US" dirty="0"/>
          </a:p>
          <a:p>
            <a:pPr lvl="1" algn="l"/>
            <a:r>
              <a:rPr lang="en-US" dirty="0"/>
              <a:t>Successful REC Transfer summary</a:t>
            </a:r>
          </a:p>
        </p:txBody>
      </p:sp>
    </p:spTree>
    <p:extLst>
      <p:ext uri="{BB962C8B-B14F-4D97-AF65-F5344CB8AC3E}">
        <p14:creationId xmlns:p14="http://schemas.microsoft.com/office/powerpoint/2010/main" val="113902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191D-4D1E-9A49-99B1-473231451CE8}"/>
              </a:ext>
            </a:extLst>
          </p:cNvPr>
          <p:cNvSpPr>
            <a:spLocks noGrp="1"/>
          </p:cNvSpPr>
          <p:nvPr>
            <p:ph type="title"/>
          </p:nvPr>
        </p:nvSpPr>
        <p:spPr>
          <a:xfrm>
            <a:off x="525066" y="273812"/>
            <a:ext cx="8186738" cy="553998"/>
          </a:xfrm>
        </p:spPr>
        <p:txBody>
          <a:bodyPr/>
          <a:lstStyle/>
          <a:p>
            <a:r>
              <a:rPr lang="en-US" sz="3600" dirty="0"/>
              <a:t>Release Plans – Compliance Season</a:t>
            </a:r>
          </a:p>
        </p:txBody>
      </p:sp>
      <p:sp>
        <p:nvSpPr>
          <p:cNvPr id="3" name="Content Placeholder 2">
            <a:extLst>
              <a:ext uri="{FF2B5EF4-FFF2-40B4-BE49-F238E27FC236}">
                <a16:creationId xmlns:a16="http://schemas.microsoft.com/office/drawing/2014/main" id="{3642E301-4B72-D94B-AD4F-EDBBA18EA12E}"/>
              </a:ext>
            </a:extLst>
          </p:cNvPr>
          <p:cNvSpPr>
            <a:spLocks noGrp="1"/>
          </p:cNvSpPr>
          <p:nvPr>
            <p:ph sz="quarter" idx="10"/>
          </p:nvPr>
        </p:nvSpPr>
        <p:spPr>
          <a:xfrm>
            <a:off x="525066" y="969772"/>
            <a:ext cx="8186738" cy="5116703"/>
          </a:xfrm>
          <a:ln>
            <a:solidFill>
              <a:schemeClr val="bg1"/>
            </a:solidFill>
          </a:ln>
        </p:spPr>
        <p:txBody>
          <a:bodyPr>
            <a:normAutofit fontScale="92500"/>
          </a:bodyPr>
          <a:lstStyle/>
          <a:p>
            <a:pPr marL="0" indent="0">
              <a:buNone/>
            </a:pPr>
            <a:r>
              <a:rPr lang="en-US" u="sng" dirty="0">
                <a:hlinkClick r:id="rId2"/>
              </a:rPr>
              <a:t>Version 1.</a:t>
            </a:r>
            <a:r>
              <a:rPr lang="en-US" u="sng" dirty="0"/>
              <a:t>3</a:t>
            </a:r>
            <a:r>
              <a:rPr lang="en-US" dirty="0"/>
              <a:t> -Week of intensive testing (2/15) before 1.3 released on 2/22/2018</a:t>
            </a:r>
          </a:p>
          <a:p>
            <a:r>
              <a:rPr lang="en-US" dirty="0"/>
              <a:t>Projects</a:t>
            </a:r>
          </a:p>
          <a:p>
            <a:pPr lvl="1"/>
            <a:r>
              <a:rPr lang="en-US" dirty="0"/>
              <a:t>View All Project Details</a:t>
            </a:r>
          </a:p>
          <a:p>
            <a:pPr lvl="1"/>
            <a:r>
              <a:rPr lang="en-US" dirty="0"/>
              <a:t>Edit &amp; Submit Project Details</a:t>
            </a:r>
          </a:p>
          <a:p>
            <a:pPr lvl="1"/>
            <a:r>
              <a:rPr lang="en-US" dirty="0"/>
              <a:t>Create &amp; Submit New Project Details</a:t>
            </a:r>
          </a:p>
        </p:txBody>
      </p:sp>
    </p:spTree>
    <p:extLst>
      <p:ext uri="{BB962C8B-B14F-4D97-AF65-F5344CB8AC3E}">
        <p14:creationId xmlns:p14="http://schemas.microsoft.com/office/powerpoint/2010/main" val="14261825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RETS Template 10_2017" id="{0CC84F55-9D91-FD42-B856-ED02EF3A769F}" vid="{E2BB5E98-D163-464F-8312-51547B8A8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281</TotalTime>
  <Words>427</Words>
  <Application>Microsoft Macintosh PowerPoint</Application>
  <PresentationFormat>On-screen Show (4:3)</PresentationFormat>
  <Paragraphs>83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Next</vt:lpstr>
      <vt:lpstr>Calibri</vt:lpstr>
      <vt:lpstr>Courier</vt:lpstr>
      <vt:lpstr>Symbol</vt:lpstr>
      <vt:lpstr>Times New Roman</vt:lpstr>
      <vt:lpstr>1_Office Theme</vt:lpstr>
      <vt:lpstr>M-RETS Subscriber &amp; Regulator Group Meeting</vt:lpstr>
      <vt:lpstr>AGENDA</vt:lpstr>
      <vt:lpstr>Introductions</vt:lpstr>
      <vt:lpstr>Subscriber Group Co-Chairs</vt:lpstr>
      <vt:lpstr>THANK YOU</vt:lpstr>
      <vt:lpstr>Good News</vt:lpstr>
      <vt:lpstr>Release Plans – Compliance Season</vt:lpstr>
      <vt:lpstr>Release Plans – Compliance Season</vt:lpstr>
      <vt:lpstr>Release Plans – Compliance Season</vt:lpstr>
      <vt:lpstr>Release Plans – Compliance Season</vt:lpstr>
      <vt:lpstr>Release Plans – Post Compliance</vt:lpstr>
      <vt:lpstr>Change Suggestion Form </vt:lpstr>
      <vt:lpstr>Feature Training</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M-RETS Subscriber &amp; Regulator Group Meeting</dc:title>
  <dc:creator>Ben Gerber</dc:creator>
  <cp:lastModifiedBy>Ben Gerber</cp:lastModifiedBy>
  <cp:revision>16</cp:revision>
  <dcterms:created xsi:type="dcterms:W3CDTF">2018-01-30T03:13:12Z</dcterms:created>
  <dcterms:modified xsi:type="dcterms:W3CDTF">2018-01-30T19:49:24Z</dcterms:modified>
</cp:coreProperties>
</file>