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29"/>
  </p:normalViewPr>
  <p:slideViewPr>
    <p:cSldViewPr snapToGrid="0" snapToObjects="1">
      <p:cViewPr>
        <p:scale>
          <a:sx n="90" d="100"/>
          <a:sy n="90" d="100"/>
        </p:scale>
        <p:origin x="1080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77DEC-AAA6-6344-9B61-77B1F76A77A1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EB9D75-8114-2E45-AA64-E0794FAD1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25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805429" y="1913425"/>
            <a:ext cx="3533140" cy="1015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0" i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27949" y="4940707"/>
            <a:ext cx="4739195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20" name="bk object 17"/>
          <p:cNvSpPr/>
          <p:nvPr userDrawn="1"/>
        </p:nvSpPr>
        <p:spPr>
          <a:xfrm>
            <a:off x="6338569" y="6170685"/>
            <a:ext cx="2469652" cy="5873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blipFill dpi="0" rotWithShape="1">
          <a:blip r:embed="rId2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8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066" y="273812"/>
            <a:ext cx="8186738" cy="69596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25066" y="1485900"/>
            <a:ext cx="8186738" cy="4600575"/>
          </a:xfrm>
          <a:prstGeom prst="rect">
            <a:avLst/>
          </a:prstGeom>
        </p:spPr>
        <p:txBody>
          <a:bodyPr anchor="ctr"/>
          <a:lstStyle>
            <a:lvl1pPr marL="285750" indent="-285750">
              <a:buFont typeface="Arial" charset="0"/>
              <a:buChar char="•"/>
              <a:defRPr sz="440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defRPr>
            </a:lvl1pPr>
            <a:lvl2pPr>
              <a:defRPr>
                <a:latin typeface="Avenir Next" charset="0"/>
                <a:ea typeface="Avenir Next" charset="0"/>
                <a:cs typeface="Avenir Next" charset="0"/>
              </a:defRPr>
            </a:lvl2pPr>
            <a:lvl3pPr>
              <a:defRPr>
                <a:latin typeface="Avenir Next" charset="0"/>
                <a:ea typeface="Avenir Next" charset="0"/>
                <a:cs typeface="Avenir Next" charset="0"/>
              </a:defRPr>
            </a:lvl3pPr>
            <a:lvl4pPr>
              <a:defRPr>
                <a:latin typeface="Avenir Next" charset="0"/>
                <a:ea typeface="Avenir Next" charset="0"/>
                <a:cs typeface="Avenir Next" charset="0"/>
              </a:defRPr>
            </a:lvl4pPr>
            <a:lvl5pPr>
              <a:defRPr>
                <a:latin typeface="Avenir Next" charset="0"/>
                <a:ea typeface="Avenir Next" charset="0"/>
                <a:cs typeface="Avenir Next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bk object 17"/>
          <p:cNvSpPr/>
          <p:nvPr userDrawn="1"/>
        </p:nvSpPr>
        <p:spPr>
          <a:xfrm>
            <a:off x="6217149" y="6194497"/>
            <a:ext cx="2469652" cy="5873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1712761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arsten-wurth-inf1783-107694.jpg" descr="karsten-wurth-inf1783-107694.jpg"/>
          <p:cNvPicPr>
            <a:picLocks noChangeAspect="1"/>
          </p:cNvPicPr>
          <p:nvPr userDrawn="1"/>
        </p:nvPicPr>
        <p:blipFill>
          <a:blip r:embed="rId2">
            <a:alphaModFix amt="10169"/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  <a:alpha val="75000"/>
            </a:schemeClr>
          </a:solidFill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066" y="273812"/>
            <a:ext cx="8186738" cy="695960"/>
          </a:xfrm>
        </p:spPr>
        <p:txBody>
          <a:bodyPr/>
          <a:lstStyle>
            <a:lvl1pPr>
              <a:defRPr>
                <a:latin typeface="Avenir Next" charset="0"/>
                <a:ea typeface="Avenir Next" charset="0"/>
                <a:cs typeface="Avenir Next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25066" y="1485900"/>
            <a:ext cx="8186738" cy="4600575"/>
          </a:xfrm>
          <a:prstGeom prst="rect">
            <a:avLst/>
          </a:prstGeom>
        </p:spPr>
        <p:txBody>
          <a:bodyPr anchor="ctr"/>
          <a:lstStyle>
            <a:lvl1pPr marL="571500" indent="-571500">
              <a:buFont typeface="Arial" charset="0"/>
              <a:buChar char="•"/>
              <a:defRPr sz="440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defRPr>
            </a:lvl1pPr>
            <a:lvl2pPr marL="914400" indent="-571500">
              <a:buFont typeface="Arial" charset="0"/>
              <a:buChar char="•"/>
              <a:defRPr sz="440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defRPr>
            </a:lvl2pPr>
            <a:lvl3pPr marL="1257300" indent="-571500">
              <a:buFont typeface="Arial" charset="0"/>
              <a:buChar char="•"/>
              <a:defRPr sz="440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defRPr>
            </a:lvl3pPr>
            <a:lvl4pPr marL="1600200" indent="-571500">
              <a:buFont typeface="Arial" charset="0"/>
              <a:buChar char="•"/>
              <a:defRPr sz="440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defRPr>
            </a:lvl4pPr>
            <a:lvl5pPr marL="1943100" indent="-571500">
              <a:buFont typeface="Arial" charset="0"/>
              <a:buChar char="•"/>
              <a:defRPr sz="440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bk object 17"/>
          <p:cNvSpPr/>
          <p:nvPr userDrawn="1"/>
        </p:nvSpPr>
        <p:spPr>
          <a:xfrm>
            <a:off x="6217149" y="6194497"/>
            <a:ext cx="2469652" cy="5873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22262A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bk object 17"/>
          <p:cNvSpPr/>
          <p:nvPr/>
        </p:nvSpPr>
        <p:spPr>
          <a:xfrm>
            <a:off x="6217149" y="6194497"/>
            <a:ext cx="2469652" cy="5873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8" name="bk object 18"/>
          <p:cNvSpPr/>
          <p:nvPr/>
        </p:nvSpPr>
        <p:spPr>
          <a:xfrm>
            <a:off x="457200" y="1219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1"/>
                </a:lnTo>
              </a:path>
            </a:pathLst>
          </a:custGeom>
          <a:ln w="19050">
            <a:solidFill>
              <a:srgbClr val="004D69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17876" y="273812"/>
            <a:ext cx="2508250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7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6" r:id="rId2"/>
    <p:sldLayoutId id="2147483667" r:id="rId3"/>
  </p:sldLayoutIdLst>
  <p:timing>
    <p:tnLst>
      <p:par>
        <p:cTn id="1" dur="indefinite" restart="never" nodeType="tmRoot"/>
      </p:par>
    </p:tnLst>
  </p:timing>
  <p:txStyles>
    <p:titleStyle>
      <a:lvl1pPr eaLnBrk="1" hangingPunct="1">
        <a:defRPr>
          <a:latin typeface="Avenir Next" charset="0"/>
          <a:ea typeface="Avenir Next" charset="0"/>
          <a:cs typeface="Avenir Next" charset="0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342900" eaLnBrk="1" hangingPunct="1">
        <a:defRPr>
          <a:latin typeface="+mn-lt"/>
          <a:ea typeface="+mn-ea"/>
          <a:cs typeface="+mn-cs"/>
        </a:defRPr>
      </a:lvl2pPr>
      <a:lvl3pPr marL="685800" eaLnBrk="1" hangingPunct="1">
        <a:defRPr>
          <a:latin typeface="+mn-lt"/>
          <a:ea typeface="+mn-ea"/>
          <a:cs typeface="+mn-cs"/>
        </a:defRPr>
      </a:lvl3pPr>
      <a:lvl4pPr marL="1028700" eaLnBrk="1" hangingPunct="1">
        <a:defRPr>
          <a:latin typeface="+mn-lt"/>
          <a:ea typeface="+mn-ea"/>
          <a:cs typeface="+mn-cs"/>
        </a:defRPr>
      </a:lvl4pPr>
      <a:lvl5pPr marL="1371600" eaLnBrk="1" hangingPunct="1">
        <a:defRPr>
          <a:latin typeface="+mn-lt"/>
          <a:ea typeface="+mn-ea"/>
          <a:cs typeface="+mn-cs"/>
        </a:defRPr>
      </a:lvl5pPr>
      <a:lvl6pPr marL="1714500" eaLnBrk="1" hangingPunct="1">
        <a:defRPr>
          <a:latin typeface="+mn-lt"/>
          <a:ea typeface="+mn-ea"/>
          <a:cs typeface="+mn-cs"/>
        </a:defRPr>
      </a:lvl6pPr>
      <a:lvl7pPr marL="2057400" eaLnBrk="1" hangingPunct="1">
        <a:defRPr>
          <a:latin typeface="+mn-lt"/>
          <a:ea typeface="+mn-ea"/>
          <a:cs typeface="+mn-cs"/>
        </a:defRPr>
      </a:lvl7pPr>
      <a:lvl8pPr marL="2400300" eaLnBrk="1" hangingPunct="1">
        <a:defRPr>
          <a:latin typeface="+mn-lt"/>
          <a:ea typeface="+mn-ea"/>
          <a:cs typeface="+mn-cs"/>
        </a:defRPr>
      </a:lvl8pPr>
      <a:lvl9pPr marL="27432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342900" eaLnBrk="1" hangingPunct="1">
        <a:defRPr>
          <a:latin typeface="+mn-lt"/>
          <a:ea typeface="+mn-ea"/>
          <a:cs typeface="+mn-cs"/>
        </a:defRPr>
      </a:lvl2pPr>
      <a:lvl3pPr marL="685800" eaLnBrk="1" hangingPunct="1">
        <a:defRPr>
          <a:latin typeface="+mn-lt"/>
          <a:ea typeface="+mn-ea"/>
          <a:cs typeface="+mn-cs"/>
        </a:defRPr>
      </a:lvl3pPr>
      <a:lvl4pPr marL="1028700" eaLnBrk="1" hangingPunct="1">
        <a:defRPr>
          <a:latin typeface="+mn-lt"/>
          <a:ea typeface="+mn-ea"/>
          <a:cs typeface="+mn-cs"/>
        </a:defRPr>
      </a:lvl4pPr>
      <a:lvl5pPr marL="1371600" eaLnBrk="1" hangingPunct="1">
        <a:defRPr>
          <a:latin typeface="+mn-lt"/>
          <a:ea typeface="+mn-ea"/>
          <a:cs typeface="+mn-cs"/>
        </a:defRPr>
      </a:lvl5pPr>
      <a:lvl6pPr marL="1714500" eaLnBrk="1" hangingPunct="1">
        <a:defRPr>
          <a:latin typeface="+mn-lt"/>
          <a:ea typeface="+mn-ea"/>
          <a:cs typeface="+mn-cs"/>
        </a:defRPr>
      </a:lvl6pPr>
      <a:lvl7pPr marL="2057400" eaLnBrk="1" hangingPunct="1">
        <a:defRPr>
          <a:latin typeface="+mn-lt"/>
          <a:ea typeface="+mn-ea"/>
          <a:cs typeface="+mn-cs"/>
        </a:defRPr>
      </a:lvl7pPr>
      <a:lvl8pPr marL="2400300" eaLnBrk="1" hangingPunct="1">
        <a:defRPr>
          <a:latin typeface="+mn-lt"/>
          <a:ea typeface="+mn-ea"/>
          <a:cs typeface="+mn-cs"/>
        </a:defRPr>
      </a:lvl8pPr>
      <a:lvl9pPr marL="27432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mailto:jtoye@hydro.mb.ca" TargetMode="External"/><Relationship Id="rId3" Type="http://schemas.openxmlformats.org/officeDocument/2006/relationships/hyperlink" Target="mailto:Ursulanorwood@alliantenergy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29076" y="956162"/>
            <a:ext cx="4707490" cy="4616648"/>
          </a:xfrm>
          <a:noFill/>
        </p:spPr>
        <p:txBody>
          <a:bodyPr/>
          <a:lstStyle/>
          <a:p>
            <a:pPr algn="ctr"/>
            <a:r>
              <a:rPr lang="en-US" sz="6000" b="1" dirty="0" smtClean="0">
                <a:latin typeface="Avenir Next" charset="0"/>
                <a:ea typeface="Avenir Next" charset="0"/>
                <a:cs typeface="Avenir Next" charset="0"/>
              </a:rPr>
              <a:t>M-RETS 2017 </a:t>
            </a:r>
            <a:r>
              <a:rPr lang="en-US" sz="6000" b="1" smtClean="0">
                <a:latin typeface="Avenir Next" charset="0"/>
                <a:ea typeface="Avenir Next" charset="0"/>
                <a:cs typeface="Avenir Next" charset="0"/>
              </a:rPr>
              <a:t>Stakeholder Summit</a:t>
            </a:r>
            <a:br>
              <a:rPr lang="en-US" sz="6000" b="1" smtClean="0">
                <a:latin typeface="Avenir Next" charset="0"/>
                <a:ea typeface="Avenir Next" charset="0"/>
                <a:cs typeface="Avenir Next" charset="0"/>
              </a:rPr>
            </a:br>
            <a:endParaRPr lang="en-US" sz="6000" b="1" dirty="0"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61980" y="5187364"/>
            <a:ext cx="7233920" cy="570865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solidFill>
              <a:schemeClr val="bg1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marL="1413510" marR="5080" indent="-1401445">
              <a:lnSpc>
                <a:spcPts val="2130"/>
              </a:lnSpc>
              <a:spcBef>
                <a:spcPts val="195"/>
              </a:spcBef>
            </a:pPr>
            <a:r>
              <a:rPr sz="1800" b="1" i="1" spc="-220" dirty="0">
                <a:solidFill>
                  <a:srgbClr val="FFFFFF"/>
                </a:solidFill>
                <a:latin typeface="Arial"/>
                <a:cs typeface="Arial"/>
              </a:rPr>
              <a:t>M-RETS </a:t>
            </a:r>
            <a:r>
              <a:rPr sz="1800" b="1" i="1" spc="-70" dirty="0">
                <a:solidFill>
                  <a:srgbClr val="FFFFFF"/>
                </a:solidFill>
                <a:latin typeface="Arial"/>
                <a:cs typeface="Arial"/>
              </a:rPr>
              <a:t>validates </a:t>
            </a:r>
            <a:r>
              <a:rPr sz="1800" b="1" i="1" spc="-4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800" b="1" i="1" spc="-65" dirty="0">
                <a:solidFill>
                  <a:srgbClr val="FFFFFF"/>
                </a:solidFill>
                <a:latin typeface="Arial"/>
                <a:cs typeface="Arial"/>
              </a:rPr>
              <a:t>environmental </a:t>
            </a:r>
            <a:r>
              <a:rPr sz="1800" b="1" i="1" spc="-35" dirty="0">
                <a:solidFill>
                  <a:srgbClr val="FFFFFF"/>
                </a:solidFill>
                <a:latin typeface="Arial"/>
                <a:cs typeface="Arial"/>
              </a:rPr>
              <a:t>attributes </a:t>
            </a:r>
            <a:r>
              <a:rPr sz="1800" b="1" i="1" spc="-1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800" b="1" i="1" spc="-90" dirty="0">
                <a:solidFill>
                  <a:srgbClr val="FFFFFF"/>
                </a:solidFill>
                <a:latin typeface="Arial"/>
                <a:cs typeface="Arial"/>
              </a:rPr>
              <a:t>energy </a:t>
            </a:r>
            <a:r>
              <a:rPr sz="1800" b="1" i="1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800" b="1" i="1" spc="-114" dirty="0">
                <a:solidFill>
                  <a:srgbClr val="FFFFFF"/>
                </a:solidFill>
                <a:latin typeface="Arial"/>
                <a:cs typeface="Arial"/>
              </a:rPr>
              <a:t>serve </a:t>
            </a:r>
            <a:r>
              <a:rPr sz="1800" b="1" i="1" spc="-145" dirty="0">
                <a:solidFill>
                  <a:srgbClr val="FFFFFF"/>
                </a:solidFill>
                <a:latin typeface="Arial"/>
                <a:cs typeface="Arial"/>
              </a:rPr>
              <a:t>as </a:t>
            </a:r>
            <a:r>
              <a:rPr sz="1800" b="1" i="1" spc="-8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800" b="1" i="1" spc="-50" dirty="0">
                <a:solidFill>
                  <a:srgbClr val="FFFFFF"/>
                </a:solidFill>
                <a:latin typeface="Arial"/>
                <a:cs typeface="Arial"/>
              </a:rPr>
              <a:t>trusted  </a:t>
            </a:r>
            <a:r>
              <a:rPr sz="1800" b="1" i="1" spc="-75" dirty="0">
                <a:solidFill>
                  <a:srgbClr val="FFFFFF"/>
                </a:solidFill>
                <a:latin typeface="Arial"/>
                <a:cs typeface="Arial"/>
              </a:rPr>
              <a:t>centralized </a:t>
            </a:r>
            <a:r>
              <a:rPr sz="1800" b="1" i="1" spc="-65" dirty="0">
                <a:solidFill>
                  <a:srgbClr val="FFFFFF"/>
                </a:solidFill>
                <a:latin typeface="Arial"/>
                <a:cs typeface="Arial"/>
              </a:rPr>
              <a:t>gateway </a:t>
            </a:r>
            <a:r>
              <a:rPr sz="1800" b="1" i="1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800" b="1" i="1" spc="-65" dirty="0">
                <a:solidFill>
                  <a:srgbClr val="FFFFFF"/>
                </a:solidFill>
                <a:latin typeface="Arial"/>
                <a:cs typeface="Arial"/>
              </a:rPr>
              <a:t>environmental</a:t>
            </a:r>
            <a:r>
              <a:rPr sz="1800" b="1" i="1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i="1" spc="-75" dirty="0">
                <a:solidFill>
                  <a:srgbClr val="FFFFFF"/>
                </a:solidFill>
                <a:latin typeface="Arial"/>
                <a:cs typeface="Arial"/>
              </a:rPr>
              <a:t>markets.</a:t>
            </a:r>
            <a:endParaRPr sz="18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70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ADJOURN!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Head upstairs for reception and networking!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5:30 P.M. 28</a:t>
            </a:r>
            <a:r>
              <a:rPr lang="en-US" baseline="30000" dirty="0"/>
              <a:t>th</a:t>
            </a:r>
            <a:r>
              <a:rPr lang="en-US" dirty="0"/>
              <a:t> Floor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47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latin typeface="Avenir Next" charset="0"/>
                <a:ea typeface="Avenir Next" charset="0"/>
                <a:cs typeface="Avenir Next" charset="0"/>
              </a:rPr>
              <a:t>Welcome</a:t>
            </a:r>
            <a:endParaRPr lang="en-US" b="1" dirty="0"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25066" y="1200149"/>
            <a:ext cx="8186738" cy="4829175"/>
          </a:xfrm>
          <a:ln>
            <a:solidFill>
              <a:schemeClr val="bg1"/>
            </a:solidFill>
          </a:ln>
        </p:spPr>
        <p:txBody>
          <a:bodyPr anchor="ctr" anchorCtr="0"/>
          <a:lstStyle/>
          <a:p>
            <a:pPr marL="0" indent="0" algn="ctr">
              <a:buNone/>
            </a:pPr>
            <a:r>
              <a:rPr lang="en-US" sz="3200" dirty="0"/>
              <a:t>Subscriber Group Co-chairs:</a:t>
            </a:r>
          </a:p>
          <a:p>
            <a:pPr algn="ctr"/>
            <a:r>
              <a:rPr lang="en-US" sz="3200" dirty="0"/>
              <a:t>Jeff </a:t>
            </a:r>
            <a:r>
              <a:rPr lang="en-US" sz="3200" dirty="0" err="1"/>
              <a:t>Toye</a:t>
            </a:r>
            <a:endParaRPr lang="en-US" sz="3200" dirty="0"/>
          </a:p>
          <a:p>
            <a:pPr algn="ctr"/>
            <a:r>
              <a:rPr lang="en-US" sz="3200" dirty="0"/>
              <a:t>Ursula Norwood</a:t>
            </a:r>
          </a:p>
          <a:p>
            <a:pPr algn="ctr"/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Regulator Group Chair:</a:t>
            </a:r>
          </a:p>
          <a:p>
            <a:pPr algn="ctr"/>
            <a:r>
              <a:rPr lang="en-US" sz="3200" dirty="0"/>
              <a:t>Michelle </a:t>
            </a:r>
            <a:r>
              <a:rPr lang="en-US" sz="3200" dirty="0" err="1"/>
              <a:t>Rebholz</a:t>
            </a:r>
            <a:endParaRPr lang="en-US" sz="3200" dirty="0"/>
          </a:p>
          <a:p>
            <a:pPr marL="34290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400" dirty="0" smtClean="0">
              <a:solidFill>
                <a:schemeClr val="bg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52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Report from the 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dirty="0" smtClean="0"/>
              <a:t>Board President Andrew </a:t>
            </a:r>
            <a:r>
              <a:rPr lang="en-US" dirty="0" err="1" smtClean="0"/>
              <a:t>Kell</a:t>
            </a:r>
            <a:r>
              <a:rPr lang="en-US" dirty="0" smtClean="0"/>
              <a:t>, Public Service Commission of Wisconsin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9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 Director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dirty="0" smtClean="0"/>
              <a:t>Benjamin Gerber, M-RETS Executive Director</a:t>
            </a:r>
          </a:p>
          <a:p>
            <a:pPr lvl="4"/>
            <a:r>
              <a:rPr lang="en-US" dirty="0" smtClean="0"/>
              <a:t>No planned fee increase!</a:t>
            </a:r>
          </a:p>
        </p:txBody>
      </p:sp>
    </p:spTree>
    <p:extLst>
      <p:ext uri="{BB962C8B-B14F-4D97-AF65-F5344CB8AC3E}">
        <p14:creationId xmlns:p14="http://schemas.microsoft.com/office/powerpoint/2010/main" val="576390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Stakeholder Committees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pPr marL="469900" marR="5080" indent="-457200">
              <a:lnSpc>
                <a:spcPct val="100699"/>
              </a:lnSpc>
              <a:spcBef>
                <a:spcPts val="80"/>
              </a:spcBef>
              <a:tabLst>
                <a:tab pos="354965" algn="l"/>
                <a:tab pos="355600" algn="l"/>
              </a:tabLst>
            </a:pPr>
            <a:r>
              <a:rPr lang="en-US" sz="3200" spc="-90" dirty="0">
                <a:solidFill>
                  <a:srgbClr val="FFFFFF"/>
                </a:solidFill>
              </a:rPr>
              <a:t>M-RETS staff is evaluating the roles of stakeholder committees and workgroups moving forward.</a:t>
            </a:r>
          </a:p>
          <a:p>
            <a:pPr marL="469900" marR="5080" indent="-457200">
              <a:lnSpc>
                <a:spcPct val="100699"/>
              </a:lnSpc>
              <a:spcBef>
                <a:spcPts val="80"/>
              </a:spcBef>
              <a:tabLst>
                <a:tab pos="354965" algn="l"/>
                <a:tab pos="355600" algn="l"/>
              </a:tabLst>
            </a:pPr>
            <a:r>
              <a:rPr lang="en-US" sz="3200" spc="-90" dirty="0">
                <a:solidFill>
                  <a:srgbClr val="FFFFFF"/>
                </a:solidFill>
              </a:rPr>
              <a:t>Enhancement Committee will no longer be needed in its current form</a:t>
            </a:r>
          </a:p>
          <a:p>
            <a:pPr marL="927100" marR="5080" lvl="1" indent="-457200">
              <a:lnSpc>
                <a:spcPct val="100699"/>
              </a:lnSpc>
              <a:spcBef>
                <a:spcPts val="80"/>
              </a:spcBef>
              <a:tabLst>
                <a:tab pos="354965" algn="l"/>
                <a:tab pos="355600" algn="l"/>
              </a:tabLst>
            </a:pPr>
            <a:r>
              <a:rPr lang="en-US" sz="3200" spc="-90" dirty="0">
                <a:solidFill>
                  <a:srgbClr val="FFFFFF"/>
                </a:solidFill>
              </a:rPr>
              <a:t>Potential to sunset the Enhancement Committee and and start a technology advisory committee</a:t>
            </a:r>
          </a:p>
          <a:p>
            <a:pPr marL="927100" marR="5080" lvl="1" indent="-457200">
              <a:lnSpc>
                <a:spcPct val="100699"/>
              </a:lnSpc>
              <a:spcBef>
                <a:spcPts val="80"/>
              </a:spcBef>
              <a:tabLst>
                <a:tab pos="354965" algn="l"/>
                <a:tab pos="355600" algn="l"/>
              </a:tabLst>
            </a:pPr>
            <a:r>
              <a:rPr lang="en-US" sz="3200" spc="-90" dirty="0">
                <a:solidFill>
                  <a:srgbClr val="FFFFFF"/>
                </a:solidFill>
              </a:rPr>
              <a:t>Feedback? Interest?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92723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614363" y="1804988"/>
            <a:ext cx="8382000" cy="2967479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solidFill>
              <a:schemeClr val="bg1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4604" algn="ctr">
              <a:lnSpc>
                <a:spcPct val="100000"/>
              </a:lnSpc>
              <a:spcBef>
                <a:spcPts val="100"/>
              </a:spcBef>
            </a:pPr>
            <a:r>
              <a:rPr lang="en-US" sz="4800" kern="1200" dirty="0"/>
              <a:t>NEW Tracking System: Introductions, Approach, User Insights, &amp; </a:t>
            </a:r>
            <a:r>
              <a:rPr lang="en-US" sz="4800" kern="1200" dirty="0" smtClean="0"/>
              <a:t>Demo</a:t>
            </a:r>
            <a:br>
              <a:rPr lang="en-US" sz="4800" kern="1200" dirty="0" smtClean="0"/>
            </a:br>
            <a:r>
              <a:rPr lang="en-US" sz="4800" kern="1200" dirty="0" err="1" smtClean="0"/>
              <a:t>GoKart</a:t>
            </a:r>
            <a:r>
              <a:rPr lang="en-US" sz="4800" kern="1200" dirty="0" smtClean="0"/>
              <a:t> Labs</a:t>
            </a:r>
            <a:endParaRPr sz="4800" kern="1200" dirty="0"/>
          </a:p>
        </p:txBody>
      </p:sp>
    </p:spTree>
    <p:extLst>
      <p:ext uri="{BB962C8B-B14F-4D97-AF65-F5344CB8AC3E}">
        <p14:creationId xmlns:p14="http://schemas.microsoft.com/office/powerpoint/2010/main" val="404929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614363" y="1804988"/>
            <a:ext cx="8382000" cy="2967479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solidFill>
              <a:schemeClr val="bg1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4604" algn="ctr">
              <a:lnSpc>
                <a:spcPct val="100000"/>
              </a:lnSpc>
              <a:spcBef>
                <a:spcPts val="100"/>
              </a:spcBef>
            </a:pPr>
            <a:r>
              <a:rPr lang="en-US" sz="4800" kern="1200" dirty="0"/>
              <a:t>Cyber Security Presentation and </a:t>
            </a:r>
            <a:r>
              <a:rPr lang="en-US" sz="4800" kern="1200" dirty="0" smtClean="0"/>
              <a:t>Discussion</a:t>
            </a:r>
            <a:br>
              <a:rPr lang="en-US" sz="4800" kern="1200" dirty="0" smtClean="0"/>
            </a:br>
            <a:r>
              <a:rPr lang="en-US" sz="4800" kern="1200" dirty="0" smtClean="0"/>
              <a:t>FBI Special Agent </a:t>
            </a:r>
            <a:r>
              <a:rPr lang="en-US" sz="4800" kern="1200" dirty="0" err="1" smtClean="0"/>
              <a:t>Shena</a:t>
            </a:r>
            <a:r>
              <a:rPr lang="en-US" sz="4800" kern="1200" dirty="0" smtClean="0"/>
              <a:t> Crowe</a:t>
            </a:r>
            <a:endParaRPr sz="4800" kern="1200" dirty="0"/>
          </a:p>
        </p:txBody>
      </p:sp>
    </p:spTree>
    <p:extLst>
      <p:ext uri="{BB962C8B-B14F-4D97-AF65-F5344CB8AC3E}">
        <p14:creationId xmlns:p14="http://schemas.microsoft.com/office/powerpoint/2010/main" val="1728365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Afternoon</a:t>
            </a:r>
            <a:endParaRPr lang="en-US" cap="al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pPr marL="285750" indent="-285750"/>
            <a:r>
              <a:rPr lang="en-US" dirty="0"/>
              <a:t>Key User Tasks Workshop</a:t>
            </a:r>
          </a:p>
          <a:p>
            <a:pPr marL="285750" indent="-285750"/>
            <a:r>
              <a:rPr lang="en-US" dirty="0"/>
              <a:t>Q&amp;A</a:t>
            </a:r>
          </a:p>
          <a:p>
            <a:pPr marL="285750" indent="-285750"/>
            <a:r>
              <a:rPr lang="en-US" dirty="0"/>
              <a:t>New Platform Transition Details</a:t>
            </a:r>
          </a:p>
          <a:p>
            <a:pPr marL="285750" indent="-285750"/>
            <a:r>
              <a:rPr lang="en-US" dirty="0"/>
              <a:t>Q&amp;A + Feedback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415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25066" y="1100138"/>
            <a:ext cx="8186738" cy="4986337"/>
          </a:xfrm>
          <a:ln>
            <a:solidFill>
              <a:schemeClr val="bg1"/>
            </a:solidFill>
          </a:ln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en-US" sz="3600" u="sng" dirty="0" smtClean="0"/>
          </a:p>
          <a:p>
            <a:pPr marL="0" indent="0" algn="ctr">
              <a:buNone/>
            </a:pPr>
            <a:r>
              <a:rPr lang="en-US" sz="3600" b="1" dirty="0" smtClean="0"/>
              <a:t>Subscriber </a:t>
            </a:r>
            <a:r>
              <a:rPr lang="en-US" sz="3600" b="1" dirty="0"/>
              <a:t>Group Co-chairs</a:t>
            </a:r>
            <a:r>
              <a:rPr lang="en-US" sz="3600" b="1" dirty="0" smtClean="0"/>
              <a:t>:</a:t>
            </a:r>
          </a:p>
          <a:p>
            <a:pPr marL="0" indent="0" algn="ctr">
              <a:buNone/>
            </a:pPr>
            <a:endParaRPr lang="en-US" sz="3600" u="sng" dirty="0"/>
          </a:p>
          <a:p>
            <a:pPr algn="ctr"/>
            <a:r>
              <a:rPr lang="en-US" sz="3600" dirty="0"/>
              <a:t>Jeff </a:t>
            </a:r>
            <a:r>
              <a:rPr lang="en-US" sz="3600" dirty="0" err="1"/>
              <a:t>Toye</a:t>
            </a:r>
            <a:r>
              <a:rPr lang="en-US" sz="3600" dirty="0"/>
              <a:t> | Manitoba Hydro</a:t>
            </a:r>
          </a:p>
          <a:p>
            <a:pPr marL="0" indent="0" algn="ctr">
              <a:buNone/>
            </a:pPr>
            <a:r>
              <a:rPr lang="en-US" sz="3600" dirty="0"/>
              <a:t>204-360-4320</a:t>
            </a:r>
          </a:p>
          <a:p>
            <a:pPr marL="0" indent="0" algn="ctr">
              <a:buNone/>
            </a:pPr>
            <a:r>
              <a:rPr lang="en-US" sz="3600" u="sng" dirty="0">
                <a:hlinkClick r:id="rId2"/>
              </a:rPr>
              <a:t>jtoye@hydro.mb.ca</a:t>
            </a:r>
            <a:endParaRPr lang="en-US" sz="3600" dirty="0"/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Ursula Norwood | Alliant Energy</a:t>
            </a:r>
          </a:p>
          <a:p>
            <a:pPr marL="0" indent="0" algn="ctr">
              <a:buNone/>
            </a:pPr>
            <a:r>
              <a:rPr lang="en-US" sz="3600" dirty="0"/>
              <a:t>608-458-6203</a:t>
            </a:r>
          </a:p>
          <a:p>
            <a:pPr marL="0" indent="0" algn="ctr">
              <a:buNone/>
            </a:pPr>
            <a:r>
              <a:rPr lang="en-US" sz="3600" u="sng" dirty="0">
                <a:hlinkClick r:id="rId3"/>
              </a:rPr>
              <a:t>Ursulanorwood@alliantenergy.com</a:t>
            </a:r>
            <a:endParaRPr lang="en-US" sz="3600" dirty="0"/>
          </a:p>
          <a:p>
            <a:pPr algn="ctr"/>
            <a:endParaRPr lang="en-US" sz="3600" b="1" dirty="0"/>
          </a:p>
          <a:p>
            <a:pPr marL="0" indent="0" algn="ctr">
              <a:buNone/>
            </a:pPr>
            <a:r>
              <a:rPr lang="en-US" sz="3600" b="1" dirty="0"/>
              <a:t>Regulator Group Chair</a:t>
            </a:r>
            <a:r>
              <a:rPr lang="en-US" sz="3600" b="1" dirty="0" smtClean="0"/>
              <a:t>:</a:t>
            </a:r>
          </a:p>
          <a:p>
            <a:pPr marL="0" indent="0" algn="ctr">
              <a:buNone/>
            </a:pPr>
            <a:endParaRPr lang="en-US" sz="3600" b="1" dirty="0"/>
          </a:p>
          <a:p>
            <a:pPr algn="ctr"/>
            <a:r>
              <a:rPr lang="en-US" sz="3600" dirty="0"/>
              <a:t>Michelle </a:t>
            </a:r>
            <a:r>
              <a:rPr lang="en-US" sz="3600" dirty="0" err="1"/>
              <a:t>Rebholz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0484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-RETS Template 10_2017" id="{0CC84F55-9D91-FD42-B856-ED02EF3A769F}" vid="{E2BB5E98-D163-464F-8312-51547B8A846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M-RETS Template 10_2017</Template>
  <TotalTime>16</TotalTime>
  <Words>163</Words>
  <Application>Microsoft Macintosh PowerPoint</Application>
  <PresentationFormat>On-screen Show (4:3)</PresentationFormat>
  <Paragraphs>45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Avenir Next</vt:lpstr>
      <vt:lpstr>Calibri</vt:lpstr>
      <vt:lpstr>Arial</vt:lpstr>
      <vt:lpstr>1_Office Theme</vt:lpstr>
      <vt:lpstr>M-RETS 2017 Stakeholder Summit </vt:lpstr>
      <vt:lpstr>Welcome</vt:lpstr>
      <vt:lpstr>Annual Report from the Board</vt:lpstr>
      <vt:lpstr>Executive Director Update</vt:lpstr>
      <vt:lpstr>Stakeholder Committees</vt:lpstr>
      <vt:lpstr>NEW Tracking System: Introductions, Approach, User Insights, &amp; Demo GoKart Labs</vt:lpstr>
      <vt:lpstr>Cyber Security Presentation and Discussion FBI Special Agent Shena Crowe</vt:lpstr>
      <vt:lpstr>Afternoon</vt:lpstr>
      <vt:lpstr>Wrap Up</vt:lpstr>
      <vt:lpstr>ADJOURN!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M-RETS 2017 Stakeholder Summit </dc:title>
  <dc:creator>Ben Gerber</dc:creator>
  <cp:lastModifiedBy>Ben Gerber</cp:lastModifiedBy>
  <cp:revision>3</cp:revision>
  <dcterms:created xsi:type="dcterms:W3CDTF">2017-10-16T15:01:10Z</dcterms:created>
  <dcterms:modified xsi:type="dcterms:W3CDTF">2017-10-16T15:18:06Z</dcterms:modified>
</cp:coreProperties>
</file>